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2"/>
  </p:notesMasterIdLst>
  <p:sldIdLst>
    <p:sldId id="257" r:id="rId6"/>
    <p:sldId id="264" r:id="rId7"/>
    <p:sldId id="262" r:id="rId8"/>
    <p:sldId id="263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" initials="N" lastIdx="2" clrIdx="0">
    <p:extLst>
      <p:ext uri="{19B8F6BF-5375-455C-9EA6-DF929625EA0E}">
        <p15:presenceInfo xmlns:p15="http://schemas.microsoft.com/office/powerpoint/2012/main" userId="S::Natalie.Hobman@wiltshire.police.uk::26798774-a25e-4f9b-a02e-640bf3a228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392"/>
    <a:srgbClr val="87A651"/>
    <a:srgbClr val="ADC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69565" autoAdjust="0"/>
  </p:normalViewPr>
  <p:slideViewPr>
    <p:cSldViewPr snapToGrid="0" showGuides="1">
      <p:cViewPr varScale="1">
        <p:scale>
          <a:sx n="65" d="100"/>
          <a:sy n="65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23E79-DF46-4B57-A5D7-C5B063F27FF8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0E99-C18D-432A-B2D9-086162803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0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40E99-C18D-432A-B2D9-0861628030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2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40E99-C18D-432A-B2D9-0861628030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24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40E99-C18D-432A-B2D9-0861628030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2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40E99-C18D-432A-B2D9-0861628030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39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29C7B004-E0A9-4D55-81C8-E1702D109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b="9811"/>
          <a:stretch/>
        </p:blipFill>
        <p:spPr>
          <a:xfrm flipH="1">
            <a:off x="0" y="2296305"/>
            <a:ext cx="12192000" cy="4561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424A27-CD61-4572-ADBA-65AFDABA1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819" y="941939"/>
            <a:ext cx="7336582" cy="1394131"/>
          </a:xfrm>
        </p:spPr>
        <p:txBody>
          <a:bodyPr anchor="b">
            <a:normAutofit/>
          </a:bodyPr>
          <a:lstStyle>
            <a:lvl1pPr algn="l"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251EE-1499-48CA-86A8-71D366DD0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818" y="2370938"/>
            <a:ext cx="7336582" cy="1130359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8" name="Picture 1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004F398-8C17-43C4-B01A-6AD4DBBD8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158" y="4478280"/>
            <a:ext cx="1547644" cy="19483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64A174-4667-461E-B96A-2BCA3F65ED52}"/>
              </a:ext>
            </a:extLst>
          </p:cNvPr>
          <p:cNvSpPr txBox="1"/>
          <p:nvPr userDrawn="1"/>
        </p:nvSpPr>
        <p:spPr>
          <a:xfrm>
            <a:off x="444598" y="6012593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WILTSHIRE POLICE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7807F-3F45-4B8A-88B1-E58D74E195CD}"/>
              </a:ext>
            </a:extLst>
          </p:cNvPr>
          <p:cNvSpPr txBox="1"/>
          <p:nvPr userDrawn="1"/>
        </p:nvSpPr>
        <p:spPr>
          <a:xfrm>
            <a:off x="447938" y="6512950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Keeping Wiltshire Safe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DC4C78-0810-43E4-936A-E2B3733C2C7E}"/>
              </a:ext>
            </a:extLst>
          </p:cNvPr>
          <p:cNvSpPr txBox="1"/>
          <p:nvPr userDrawn="1"/>
        </p:nvSpPr>
        <p:spPr>
          <a:xfrm>
            <a:off x="5444785" y="6529386"/>
            <a:ext cx="63818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u="none" dirty="0">
                <a:solidFill>
                  <a:schemeClr val="tx1"/>
                </a:solidFill>
                <a:latin typeface="Century Gothic" panose="020B0502020202020204" pitchFamily="34" charset="0"/>
              </a:rPr>
              <a:t>www.wiltshire.police.uk  |       Facebook/wiltshirepolice  |       Twitter @wiltshirepolice  |       LinkedIn/company/wiltshirepolice</a:t>
            </a:r>
          </a:p>
        </p:txBody>
      </p:sp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57E30345-F636-4C3F-AE69-C3616B085F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06" y="6601389"/>
            <a:ext cx="90000" cy="90000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E7C2D5-15AE-4859-9CB0-7D895F242A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47" y="6601389"/>
            <a:ext cx="110702" cy="90000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537E40-66BF-4650-85D5-AB09C982C4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59" y="6598153"/>
            <a:ext cx="90150" cy="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2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D8AEB54-F2B6-42DB-B337-A340964B9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5B2DAA-4148-42EC-84BE-A8D10D3A2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00500" cy="720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96431B6-2888-4324-B2D9-6915792F1D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9850" y="1733550"/>
            <a:ext cx="3960000" cy="432000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280530-2AB9-4686-909B-A5433A2C70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50" y="1733550"/>
            <a:ext cx="5471250" cy="432000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02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B88ED4A-1842-4F18-B2C3-7B89DF054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4A0967-4D31-46B5-8FF0-700D4EF71E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7752" cy="6771735"/>
          </a:xfrm>
          <a:custGeom>
            <a:avLst/>
            <a:gdLst>
              <a:gd name="connsiteX0" fmla="*/ 0 w 12192000"/>
              <a:gd name="connsiteY0" fmla="*/ 6762750 h 6762750"/>
              <a:gd name="connsiteX1" fmla="*/ 6096000 w 12192000"/>
              <a:gd name="connsiteY1" fmla="*/ 0 h 6762750"/>
              <a:gd name="connsiteX2" fmla="*/ 12192000 w 12192000"/>
              <a:gd name="connsiteY2" fmla="*/ 6762750 h 6762750"/>
              <a:gd name="connsiteX3" fmla="*/ 0 w 12192000"/>
              <a:gd name="connsiteY3" fmla="*/ 6762750 h 6762750"/>
              <a:gd name="connsiteX0" fmla="*/ 0 w 12192000"/>
              <a:gd name="connsiteY0" fmla="*/ 6754124 h 6754124"/>
              <a:gd name="connsiteX1" fmla="*/ 5751 w 12192000"/>
              <a:gd name="connsiteY1" fmla="*/ 0 h 6754124"/>
              <a:gd name="connsiteX2" fmla="*/ 12192000 w 12192000"/>
              <a:gd name="connsiteY2" fmla="*/ 6754124 h 6754124"/>
              <a:gd name="connsiteX3" fmla="*/ 0 w 12192000"/>
              <a:gd name="connsiteY3" fmla="*/ 6754124 h 6754124"/>
              <a:gd name="connsiteX0" fmla="*/ 0 w 12192000"/>
              <a:gd name="connsiteY0" fmla="*/ 6754124 h 6754124"/>
              <a:gd name="connsiteX1" fmla="*/ 5751 w 12192000"/>
              <a:gd name="connsiteY1" fmla="*/ 0 h 6754124"/>
              <a:gd name="connsiteX2" fmla="*/ 12192000 w 12192000"/>
              <a:gd name="connsiteY2" fmla="*/ 6754124 h 6754124"/>
              <a:gd name="connsiteX3" fmla="*/ 4226943 w 12192000"/>
              <a:gd name="connsiteY3" fmla="*/ 6745857 h 6754124"/>
              <a:gd name="connsiteX4" fmla="*/ 0 w 12192000"/>
              <a:gd name="connsiteY4" fmla="*/ 6754124 h 6754124"/>
              <a:gd name="connsiteX0" fmla="*/ 0 w 12192000"/>
              <a:gd name="connsiteY0" fmla="*/ 4433618 h 6754124"/>
              <a:gd name="connsiteX1" fmla="*/ 5751 w 12192000"/>
              <a:gd name="connsiteY1" fmla="*/ 0 h 6754124"/>
              <a:gd name="connsiteX2" fmla="*/ 12192000 w 12192000"/>
              <a:gd name="connsiteY2" fmla="*/ 6754124 h 6754124"/>
              <a:gd name="connsiteX3" fmla="*/ 4226943 w 12192000"/>
              <a:gd name="connsiteY3" fmla="*/ 6745857 h 6754124"/>
              <a:gd name="connsiteX4" fmla="*/ 0 w 12192000"/>
              <a:gd name="connsiteY4" fmla="*/ 4433618 h 6754124"/>
              <a:gd name="connsiteX0" fmla="*/ 0 w 12174747"/>
              <a:gd name="connsiteY0" fmla="*/ 4433618 h 6745857"/>
              <a:gd name="connsiteX1" fmla="*/ 5751 w 12174747"/>
              <a:gd name="connsiteY1" fmla="*/ 0 h 6745857"/>
              <a:gd name="connsiteX2" fmla="*/ 12174747 w 12174747"/>
              <a:gd name="connsiteY2" fmla="*/ 3536471 h 6745857"/>
              <a:gd name="connsiteX3" fmla="*/ 4226943 w 12174747"/>
              <a:gd name="connsiteY3" fmla="*/ 6745857 h 6745857"/>
              <a:gd name="connsiteX4" fmla="*/ 0 w 12174747"/>
              <a:gd name="connsiteY4" fmla="*/ 4433618 h 6745857"/>
              <a:gd name="connsiteX0" fmla="*/ 0 w 12174747"/>
              <a:gd name="connsiteY0" fmla="*/ 4433618 h 6763110"/>
              <a:gd name="connsiteX1" fmla="*/ 5751 w 12174747"/>
              <a:gd name="connsiteY1" fmla="*/ 0 h 6763110"/>
              <a:gd name="connsiteX2" fmla="*/ 12174747 w 12174747"/>
              <a:gd name="connsiteY2" fmla="*/ 3536471 h 6763110"/>
              <a:gd name="connsiteX3" fmla="*/ 4226943 w 12174747"/>
              <a:gd name="connsiteY3" fmla="*/ 6763110 h 6763110"/>
              <a:gd name="connsiteX4" fmla="*/ 0 w 12174747"/>
              <a:gd name="connsiteY4" fmla="*/ 4433618 h 6763110"/>
              <a:gd name="connsiteX0" fmla="*/ 0 w 12174747"/>
              <a:gd name="connsiteY0" fmla="*/ 4433618 h 6763110"/>
              <a:gd name="connsiteX1" fmla="*/ 5751 w 12174747"/>
              <a:gd name="connsiteY1" fmla="*/ 0 h 6763110"/>
              <a:gd name="connsiteX2" fmla="*/ 8367624 w 12174747"/>
              <a:gd name="connsiteY2" fmla="*/ 2415397 h 6763110"/>
              <a:gd name="connsiteX3" fmla="*/ 12174747 w 12174747"/>
              <a:gd name="connsiteY3" fmla="*/ 3536471 h 6763110"/>
              <a:gd name="connsiteX4" fmla="*/ 4226943 w 12174747"/>
              <a:gd name="connsiteY4" fmla="*/ 6763110 h 6763110"/>
              <a:gd name="connsiteX5" fmla="*/ 0 w 12174747"/>
              <a:gd name="connsiteY5" fmla="*/ 4433618 h 6763110"/>
              <a:gd name="connsiteX0" fmla="*/ 0 w 12197752"/>
              <a:gd name="connsiteY0" fmla="*/ 4442243 h 6771735"/>
              <a:gd name="connsiteX1" fmla="*/ 5751 w 12197752"/>
              <a:gd name="connsiteY1" fmla="*/ 8625 h 6771735"/>
              <a:gd name="connsiteX2" fmla="*/ 12197752 w 12197752"/>
              <a:gd name="connsiteY2" fmla="*/ 0 h 6771735"/>
              <a:gd name="connsiteX3" fmla="*/ 12174747 w 12197752"/>
              <a:gd name="connsiteY3" fmla="*/ 3545096 h 6771735"/>
              <a:gd name="connsiteX4" fmla="*/ 4226943 w 12197752"/>
              <a:gd name="connsiteY4" fmla="*/ 6771735 h 6771735"/>
              <a:gd name="connsiteX5" fmla="*/ 0 w 12197752"/>
              <a:gd name="connsiteY5" fmla="*/ 4442243 h 67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7752" h="6771735">
                <a:moveTo>
                  <a:pt x="0" y="4442243"/>
                </a:moveTo>
                <a:lnTo>
                  <a:pt x="5751" y="8625"/>
                </a:lnTo>
                <a:lnTo>
                  <a:pt x="12197752" y="0"/>
                </a:lnTo>
                <a:lnTo>
                  <a:pt x="12174747" y="3545096"/>
                </a:lnTo>
                <a:lnTo>
                  <a:pt x="4226943" y="6771735"/>
                </a:lnTo>
                <a:lnTo>
                  <a:pt x="0" y="4442243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6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F1EC89-2957-469C-9314-6F71FCD99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0"/>
          <a:stretch/>
        </p:blipFill>
        <p:spPr>
          <a:xfrm>
            <a:off x="0" y="2907102"/>
            <a:ext cx="12192000" cy="395089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8A2A18-577A-4670-A3DC-0CCBCC3275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7599" y="567599"/>
            <a:ext cx="11052181" cy="5721058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3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F1EC89-2957-469C-9314-6F71FCD99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8A2A18-577A-4670-A3DC-0CCBCC3275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7599" y="567599"/>
            <a:ext cx="11056799" cy="4888276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99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D8AEB54-F2B6-42DB-B337-A340964B9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5B2DAA-4148-42EC-84BE-A8D10D3A2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00500" cy="720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96431B6-2888-4324-B2D9-6915792F1D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9850" y="1733550"/>
            <a:ext cx="3960000" cy="432000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280530-2AB9-4686-909B-A5433A2C70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50" y="1733550"/>
            <a:ext cx="5471250" cy="432000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02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D8AEB54-F2B6-42DB-B337-A340964B9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F912-A7DD-4F2F-AD1C-4ECE784EE4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0" y="1676400"/>
            <a:ext cx="9719398" cy="4362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5B2DAA-4148-42EC-84BE-A8D10D3A25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4999" y="567599"/>
            <a:ext cx="9719399" cy="7810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20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D8C0851-B141-473B-89F7-AE0E8650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15A3691-6D3F-49A8-A783-304C702C6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42500" cy="7810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1FFBD0-1C9E-49E6-BA9C-256F7D65D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562100"/>
            <a:ext cx="5256000" cy="466725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65A7CE-A828-4F92-934F-C0E514085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1250" y="1562099"/>
            <a:ext cx="5256000" cy="4667249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7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D8C0851-B141-473B-89F7-AE0E8650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15A3691-6D3F-49A8-A783-304C702C6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0" y="567599"/>
            <a:ext cx="10942500" cy="7810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1FFBD0-1C9E-49E6-BA9C-256F7D65D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562100"/>
            <a:ext cx="5256000" cy="466725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65A7CE-A828-4F92-934F-C0E514085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6402" y="1562100"/>
            <a:ext cx="5256000" cy="4667250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67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0DD920-7385-4DCB-B714-F081CC551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458" y="0"/>
            <a:ext cx="12197313" cy="6858000"/>
          </a:xfrm>
          <a:custGeom>
            <a:avLst/>
            <a:gdLst>
              <a:gd name="connsiteX0" fmla="*/ 1526865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5331135 h 6858000"/>
              <a:gd name="connsiteX4" fmla="*/ 10665135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1526865 h 6858000"/>
              <a:gd name="connsiteX8" fmla="*/ 1526865 w 12192000"/>
              <a:gd name="connsiteY8" fmla="*/ 0 h 6858000"/>
              <a:gd name="connsiteX0" fmla="*/ 7418707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5331135 h 6858000"/>
              <a:gd name="connsiteX4" fmla="*/ 10665135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1526865 h 6858000"/>
              <a:gd name="connsiteX8" fmla="*/ 7418707 w 12192000"/>
              <a:gd name="connsiteY8" fmla="*/ 0 h 6858000"/>
              <a:gd name="connsiteX0" fmla="*/ 7418707 w 12204916"/>
              <a:gd name="connsiteY0" fmla="*/ 0 h 6858000"/>
              <a:gd name="connsiteX1" fmla="*/ 12204916 w 12204916"/>
              <a:gd name="connsiteY1" fmla="*/ 0 h 6858000"/>
              <a:gd name="connsiteX2" fmla="*/ 12192000 w 12204916"/>
              <a:gd name="connsiteY2" fmla="*/ 1143023 h 6858000"/>
              <a:gd name="connsiteX3" fmla="*/ 12192000 w 12204916"/>
              <a:gd name="connsiteY3" fmla="*/ 5331135 h 6858000"/>
              <a:gd name="connsiteX4" fmla="*/ 10665135 w 12204916"/>
              <a:gd name="connsiteY4" fmla="*/ 6858000 h 6858000"/>
              <a:gd name="connsiteX5" fmla="*/ 1143023 w 12204916"/>
              <a:gd name="connsiteY5" fmla="*/ 6858000 h 6858000"/>
              <a:gd name="connsiteX6" fmla="*/ 0 w 12204916"/>
              <a:gd name="connsiteY6" fmla="*/ 5714977 h 6858000"/>
              <a:gd name="connsiteX7" fmla="*/ 0 w 12204916"/>
              <a:gd name="connsiteY7" fmla="*/ 1526865 h 6858000"/>
              <a:gd name="connsiteX8" fmla="*/ 7418707 w 12204916"/>
              <a:gd name="connsiteY8" fmla="*/ 0 h 6858000"/>
              <a:gd name="connsiteX0" fmla="*/ 7418707 w 12204916"/>
              <a:gd name="connsiteY0" fmla="*/ 0 h 6858000"/>
              <a:gd name="connsiteX1" fmla="*/ 12204916 w 12204916"/>
              <a:gd name="connsiteY1" fmla="*/ 0 h 6858000"/>
              <a:gd name="connsiteX2" fmla="*/ 12192000 w 12204916"/>
              <a:gd name="connsiteY2" fmla="*/ 1143023 h 6858000"/>
              <a:gd name="connsiteX3" fmla="*/ 12200627 w 12204916"/>
              <a:gd name="connsiteY3" fmla="*/ 5227618 h 6858000"/>
              <a:gd name="connsiteX4" fmla="*/ 10665135 w 12204916"/>
              <a:gd name="connsiteY4" fmla="*/ 6858000 h 6858000"/>
              <a:gd name="connsiteX5" fmla="*/ 1143023 w 12204916"/>
              <a:gd name="connsiteY5" fmla="*/ 6858000 h 6858000"/>
              <a:gd name="connsiteX6" fmla="*/ 0 w 12204916"/>
              <a:gd name="connsiteY6" fmla="*/ 5714977 h 6858000"/>
              <a:gd name="connsiteX7" fmla="*/ 0 w 12204916"/>
              <a:gd name="connsiteY7" fmla="*/ 1526865 h 6858000"/>
              <a:gd name="connsiteX8" fmla="*/ 7418707 w 12204916"/>
              <a:gd name="connsiteY8" fmla="*/ 0 h 6858000"/>
              <a:gd name="connsiteX0" fmla="*/ 7418707 w 12204916"/>
              <a:gd name="connsiteY0" fmla="*/ 0 h 6858000"/>
              <a:gd name="connsiteX1" fmla="*/ 12204916 w 12204916"/>
              <a:gd name="connsiteY1" fmla="*/ 0 h 6858000"/>
              <a:gd name="connsiteX2" fmla="*/ 12192000 w 12204916"/>
              <a:gd name="connsiteY2" fmla="*/ 1143023 h 6858000"/>
              <a:gd name="connsiteX3" fmla="*/ 12200627 w 12204916"/>
              <a:gd name="connsiteY3" fmla="*/ 5227618 h 6858000"/>
              <a:gd name="connsiteX4" fmla="*/ 8103090 w 12204916"/>
              <a:gd name="connsiteY4" fmla="*/ 6858000 h 6858000"/>
              <a:gd name="connsiteX5" fmla="*/ 1143023 w 12204916"/>
              <a:gd name="connsiteY5" fmla="*/ 6858000 h 6858000"/>
              <a:gd name="connsiteX6" fmla="*/ 0 w 12204916"/>
              <a:gd name="connsiteY6" fmla="*/ 5714977 h 6858000"/>
              <a:gd name="connsiteX7" fmla="*/ 0 w 12204916"/>
              <a:gd name="connsiteY7" fmla="*/ 1526865 h 6858000"/>
              <a:gd name="connsiteX8" fmla="*/ 7418707 w 12204916"/>
              <a:gd name="connsiteY8" fmla="*/ 0 h 6858000"/>
              <a:gd name="connsiteX0" fmla="*/ 7427334 w 12213543"/>
              <a:gd name="connsiteY0" fmla="*/ 0 h 6858000"/>
              <a:gd name="connsiteX1" fmla="*/ 12213543 w 12213543"/>
              <a:gd name="connsiteY1" fmla="*/ 0 h 6858000"/>
              <a:gd name="connsiteX2" fmla="*/ 12200627 w 12213543"/>
              <a:gd name="connsiteY2" fmla="*/ 1143023 h 6858000"/>
              <a:gd name="connsiteX3" fmla="*/ 12209254 w 12213543"/>
              <a:gd name="connsiteY3" fmla="*/ 5227618 h 6858000"/>
              <a:gd name="connsiteX4" fmla="*/ 8111717 w 12213543"/>
              <a:gd name="connsiteY4" fmla="*/ 6858000 h 6858000"/>
              <a:gd name="connsiteX5" fmla="*/ 1151650 w 12213543"/>
              <a:gd name="connsiteY5" fmla="*/ 6858000 h 6858000"/>
              <a:gd name="connsiteX6" fmla="*/ 0 w 12213543"/>
              <a:gd name="connsiteY6" fmla="*/ 6853664 h 6858000"/>
              <a:gd name="connsiteX7" fmla="*/ 8627 w 12213543"/>
              <a:gd name="connsiteY7" fmla="*/ 1526865 h 6858000"/>
              <a:gd name="connsiteX8" fmla="*/ 7427334 w 12213543"/>
              <a:gd name="connsiteY8" fmla="*/ 0 h 6858000"/>
              <a:gd name="connsiteX0" fmla="*/ 7428163 w 12214372"/>
              <a:gd name="connsiteY0" fmla="*/ 0 h 6858000"/>
              <a:gd name="connsiteX1" fmla="*/ 12214372 w 12214372"/>
              <a:gd name="connsiteY1" fmla="*/ 0 h 6858000"/>
              <a:gd name="connsiteX2" fmla="*/ 12201456 w 12214372"/>
              <a:gd name="connsiteY2" fmla="*/ 1143023 h 6858000"/>
              <a:gd name="connsiteX3" fmla="*/ 12210083 w 12214372"/>
              <a:gd name="connsiteY3" fmla="*/ 5227618 h 6858000"/>
              <a:gd name="connsiteX4" fmla="*/ 8112546 w 12214372"/>
              <a:gd name="connsiteY4" fmla="*/ 6858000 h 6858000"/>
              <a:gd name="connsiteX5" fmla="*/ 1152479 w 12214372"/>
              <a:gd name="connsiteY5" fmla="*/ 6858000 h 6858000"/>
              <a:gd name="connsiteX6" fmla="*/ 829 w 12214372"/>
              <a:gd name="connsiteY6" fmla="*/ 6853664 h 6858000"/>
              <a:gd name="connsiteX7" fmla="*/ 830 w 12214372"/>
              <a:gd name="connsiteY7" fmla="*/ 1518238 h 6858000"/>
              <a:gd name="connsiteX8" fmla="*/ 7428163 w 12214372"/>
              <a:gd name="connsiteY8" fmla="*/ 0 h 6858000"/>
              <a:gd name="connsiteX0" fmla="*/ 7428163 w 12210083"/>
              <a:gd name="connsiteY0" fmla="*/ 0 h 6858000"/>
              <a:gd name="connsiteX1" fmla="*/ 12205746 w 12210083"/>
              <a:gd name="connsiteY1" fmla="*/ 0 h 6858000"/>
              <a:gd name="connsiteX2" fmla="*/ 12201456 w 12210083"/>
              <a:gd name="connsiteY2" fmla="*/ 1143023 h 6858000"/>
              <a:gd name="connsiteX3" fmla="*/ 12210083 w 12210083"/>
              <a:gd name="connsiteY3" fmla="*/ 5227618 h 6858000"/>
              <a:gd name="connsiteX4" fmla="*/ 8112546 w 12210083"/>
              <a:gd name="connsiteY4" fmla="*/ 6858000 h 6858000"/>
              <a:gd name="connsiteX5" fmla="*/ 1152479 w 12210083"/>
              <a:gd name="connsiteY5" fmla="*/ 6858000 h 6858000"/>
              <a:gd name="connsiteX6" fmla="*/ 829 w 12210083"/>
              <a:gd name="connsiteY6" fmla="*/ 6853664 h 6858000"/>
              <a:gd name="connsiteX7" fmla="*/ 830 w 12210083"/>
              <a:gd name="connsiteY7" fmla="*/ 1518238 h 6858000"/>
              <a:gd name="connsiteX8" fmla="*/ 7428163 w 12210083"/>
              <a:gd name="connsiteY8" fmla="*/ 0 h 6858000"/>
              <a:gd name="connsiteX0" fmla="*/ 7428163 w 12210083"/>
              <a:gd name="connsiteY0" fmla="*/ 0 h 6858000"/>
              <a:gd name="connsiteX1" fmla="*/ 12205746 w 12210083"/>
              <a:gd name="connsiteY1" fmla="*/ 0 h 6858000"/>
              <a:gd name="connsiteX2" fmla="*/ 12210083 w 12210083"/>
              <a:gd name="connsiteY2" fmla="*/ 5227618 h 6858000"/>
              <a:gd name="connsiteX3" fmla="*/ 8112546 w 12210083"/>
              <a:gd name="connsiteY3" fmla="*/ 6858000 h 6858000"/>
              <a:gd name="connsiteX4" fmla="*/ 1152479 w 12210083"/>
              <a:gd name="connsiteY4" fmla="*/ 6858000 h 6858000"/>
              <a:gd name="connsiteX5" fmla="*/ 829 w 12210083"/>
              <a:gd name="connsiteY5" fmla="*/ 6853664 h 6858000"/>
              <a:gd name="connsiteX6" fmla="*/ 830 w 12210083"/>
              <a:gd name="connsiteY6" fmla="*/ 1518238 h 6858000"/>
              <a:gd name="connsiteX7" fmla="*/ 7428163 w 12210083"/>
              <a:gd name="connsiteY7" fmla="*/ 0 h 6858000"/>
              <a:gd name="connsiteX0" fmla="*/ 7428163 w 12205754"/>
              <a:gd name="connsiteY0" fmla="*/ 0 h 6858000"/>
              <a:gd name="connsiteX1" fmla="*/ 12205746 w 12205754"/>
              <a:gd name="connsiteY1" fmla="*/ 0 h 6858000"/>
              <a:gd name="connsiteX2" fmla="*/ 12028928 w 12205754"/>
              <a:gd name="connsiteY2" fmla="*/ 5210365 h 6858000"/>
              <a:gd name="connsiteX3" fmla="*/ 8112546 w 12205754"/>
              <a:gd name="connsiteY3" fmla="*/ 6858000 h 6858000"/>
              <a:gd name="connsiteX4" fmla="*/ 1152479 w 12205754"/>
              <a:gd name="connsiteY4" fmla="*/ 6858000 h 6858000"/>
              <a:gd name="connsiteX5" fmla="*/ 829 w 12205754"/>
              <a:gd name="connsiteY5" fmla="*/ 6853664 h 6858000"/>
              <a:gd name="connsiteX6" fmla="*/ 830 w 12205754"/>
              <a:gd name="connsiteY6" fmla="*/ 1518238 h 6858000"/>
              <a:gd name="connsiteX7" fmla="*/ 7428163 w 12205754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0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192830"/>
              <a:gd name="connsiteY0" fmla="*/ 0 h 6858000"/>
              <a:gd name="connsiteX1" fmla="*/ 11921074 w 12192830"/>
              <a:gd name="connsiteY1" fmla="*/ 215661 h 6858000"/>
              <a:gd name="connsiteX2" fmla="*/ 12192830 w 12192830"/>
              <a:gd name="connsiteY2" fmla="*/ 5227618 h 6858000"/>
              <a:gd name="connsiteX3" fmla="*/ 8112546 w 12192830"/>
              <a:gd name="connsiteY3" fmla="*/ 6858000 h 6858000"/>
              <a:gd name="connsiteX4" fmla="*/ 1152479 w 12192830"/>
              <a:gd name="connsiteY4" fmla="*/ 6858000 h 6858000"/>
              <a:gd name="connsiteX5" fmla="*/ 829 w 12192830"/>
              <a:gd name="connsiteY5" fmla="*/ 6853664 h 6858000"/>
              <a:gd name="connsiteX6" fmla="*/ 830 w 12192830"/>
              <a:gd name="connsiteY6" fmla="*/ 1518238 h 6858000"/>
              <a:gd name="connsiteX7" fmla="*/ 7428163 w 12192830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8627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8627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205839"/>
              <a:gd name="connsiteY0" fmla="*/ 0 h 6858000"/>
              <a:gd name="connsiteX1" fmla="*/ 12205746 w 12205839"/>
              <a:gd name="connsiteY1" fmla="*/ 8627 h 6858000"/>
              <a:gd name="connsiteX2" fmla="*/ 12192830 w 12205839"/>
              <a:gd name="connsiteY2" fmla="*/ 5227618 h 6858000"/>
              <a:gd name="connsiteX3" fmla="*/ 8112546 w 12205839"/>
              <a:gd name="connsiteY3" fmla="*/ 6858000 h 6858000"/>
              <a:gd name="connsiteX4" fmla="*/ 1152479 w 12205839"/>
              <a:gd name="connsiteY4" fmla="*/ 6858000 h 6858000"/>
              <a:gd name="connsiteX5" fmla="*/ 829 w 12205839"/>
              <a:gd name="connsiteY5" fmla="*/ 6853664 h 6858000"/>
              <a:gd name="connsiteX6" fmla="*/ 830 w 12205839"/>
              <a:gd name="connsiteY6" fmla="*/ 1518238 h 6858000"/>
              <a:gd name="connsiteX7" fmla="*/ 7428163 w 12205839"/>
              <a:gd name="connsiteY7" fmla="*/ 0 h 6858000"/>
              <a:gd name="connsiteX0" fmla="*/ 7428163 w 12197313"/>
              <a:gd name="connsiteY0" fmla="*/ 0 h 6858000"/>
              <a:gd name="connsiteX1" fmla="*/ 12197120 w 12197313"/>
              <a:gd name="connsiteY1" fmla="*/ 8627 h 6858000"/>
              <a:gd name="connsiteX2" fmla="*/ 12192830 w 12197313"/>
              <a:gd name="connsiteY2" fmla="*/ 5227618 h 6858000"/>
              <a:gd name="connsiteX3" fmla="*/ 8112546 w 12197313"/>
              <a:gd name="connsiteY3" fmla="*/ 6858000 h 6858000"/>
              <a:gd name="connsiteX4" fmla="*/ 1152479 w 12197313"/>
              <a:gd name="connsiteY4" fmla="*/ 6858000 h 6858000"/>
              <a:gd name="connsiteX5" fmla="*/ 829 w 12197313"/>
              <a:gd name="connsiteY5" fmla="*/ 6853664 h 6858000"/>
              <a:gd name="connsiteX6" fmla="*/ 830 w 12197313"/>
              <a:gd name="connsiteY6" fmla="*/ 1518238 h 6858000"/>
              <a:gd name="connsiteX7" fmla="*/ 7428163 w 12197313"/>
              <a:gd name="connsiteY7" fmla="*/ 0 h 6858000"/>
              <a:gd name="connsiteX0" fmla="*/ 7428163 w 12197313"/>
              <a:gd name="connsiteY0" fmla="*/ 0 h 6858000"/>
              <a:gd name="connsiteX1" fmla="*/ 12197120 w 12197313"/>
              <a:gd name="connsiteY1" fmla="*/ 8627 h 6858000"/>
              <a:gd name="connsiteX2" fmla="*/ 12192830 w 12197313"/>
              <a:gd name="connsiteY2" fmla="*/ 5227618 h 6858000"/>
              <a:gd name="connsiteX3" fmla="*/ 8112546 w 12197313"/>
              <a:gd name="connsiteY3" fmla="*/ 6858000 h 6858000"/>
              <a:gd name="connsiteX4" fmla="*/ 829 w 12197313"/>
              <a:gd name="connsiteY4" fmla="*/ 6853664 h 6858000"/>
              <a:gd name="connsiteX5" fmla="*/ 830 w 12197313"/>
              <a:gd name="connsiteY5" fmla="*/ 1518238 h 6858000"/>
              <a:gd name="connsiteX6" fmla="*/ 7428163 w 1219731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313" h="6858000">
                <a:moveTo>
                  <a:pt x="7428163" y="0"/>
                </a:moveTo>
                <a:lnTo>
                  <a:pt x="12197120" y="8627"/>
                </a:lnTo>
                <a:cubicBezTo>
                  <a:pt x="12198566" y="1751166"/>
                  <a:pt x="12191384" y="3485079"/>
                  <a:pt x="12192830" y="5227618"/>
                </a:cubicBezTo>
                <a:lnTo>
                  <a:pt x="8112546" y="6858000"/>
                </a:lnTo>
                <a:lnTo>
                  <a:pt x="829" y="6853664"/>
                </a:lnTo>
                <a:cubicBezTo>
                  <a:pt x="3705" y="5078064"/>
                  <a:pt x="-2046" y="3293838"/>
                  <a:pt x="830" y="1518238"/>
                </a:cubicBezTo>
                <a:lnTo>
                  <a:pt x="7428163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14CCDBAA-3129-410D-9F51-1340E1697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7"/>
          <a:stretch/>
        </p:blipFill>
        <p:spPr>
          <a:xfrm>
            <a:off x="0" y="5184474"/>
            <a:ext cx="12192000" cy="167352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100749-7E92-4B59-8C85-02EF82305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0" y="1943100"/>
            <a:ext cx="5505450" cy="4171950"/>
          </a:xfrm>
          <a:solidFill>
            <a:schemeClr val="bg1">
              <a:alpha val="50000"/>
            </a:schemeClr>
          </a:solidFill>
        </p:spPr>
        <p:txBody>
          <a:bodyPr lIns="180000" tIns="180000" rIns="180000" bIns="180000"/>
          <a:lstStyle>
            <a:lvl1pPr marL="0" indent="0">
              <a:buNone/>
              <a:defRPr sz="3600">
                <a:latin typeface="Century Gothic" panose="020B0502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2600">
                <a:latin typeface="Century Gothic" panose="020B0502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" name="Picture 4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E906D34D-7444-4FA6-AB57-53F199478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07"/>
          <a:stretch/>
        </p:blipFill>
        <p:spPr>
          <a:xfrm>
            <a:off x="0" y="0"/>
            <a:ext cx="12192000" cy="15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ED56D-B50B-4D6A-9AE4-4CC732A0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F1D25-13F7-47C1-8FE9-FBBF3671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9CAA-2ED1-4A69-839D-93097AE3E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C594-D175-4402-AE84-658A904C510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DC0B4-CB8A-4A69-98D0-F794DD33E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7A538-42B3-4130-9BC8-7CCED5DB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4E0C-6C3F-4DC6-8385-15486F5BC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9" r:id="rId4"/>
    <p:sldLayoutId id="2147483657" r:id="rId5"/>
    <p:sldLayoutId id="2147483660" r:id="rId6"/>
    <p:sldLayoutId id="2147483658" r:id="rId7"/>
    <p:sldLayoutId id="2147483661" r:id="rId8"/>
    <p:sldLayoutId id="21474836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ED56D-B50B-4D6A-9AE4-4CC732A0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F1D25-13F7-47C1-8FE9-FBBF3671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9CAA-2ED1-4A69-839D-93097AE3E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C594-D175-4402-AE84-658A904C5109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DC0B4-CB8A-4A69-98D0-F794DD33E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7A538-42B3-4130-9BC8-7CCED5DB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4E0C-6C3F-4DC6-8385-15486F5BC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ltshire.police.uk/" TargetMode="External"/><Relationship Id="rId3" Type="http://schemas.openxmlformats.org/officeDocument/2006/relationships/hyperlink" Target="http://www.wiltsmessaging.co.uk/" TargetMode="External"/><Relationship Id="rId7" Type="http://schemas.openxmlformats.org/officeDocument/2006/relationships/hyperlink" Target="https://www.facebook.com/BradfordOnAvonPolic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MelkshamPolice/" TargetMode="External"/><Relationship Id="rId5" Type="http://schemas.openxmlformats.org/officeDocument/2006/relationships/hyperlink" Target="https://twitter.com/trowbridgecpt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www.facebook.com/TrowbridgePolice/" TargetMode="External"/><Relationship Id="rId9" Type="http://schemas.openxmlformats.org/officeDocument/2006/relationships/hyperlink" Target="http://www.wiltshire-pcc.gov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person in a yellow vest looking at trees&#10;&#10;Description automatically generated">
            <a:extLst>
              <a:ext uri="{FF2B5EF4-FFF2-40B4-BE49-F238E27FC236}">
                <a16:creationId xmlns:a16="http://schemas.microsoft.com/office/drawing/2014/main" id="{EB7D2192-7D86-EAA6-617C-1D38E3796F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181" b="29181"/>
          <a:stretch/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320A39-4D4E-EB53-7EE6-16081FE4C38C}"/>
              </a:ext>
            </a:extLst>
          </p:cNvPr>
          <p:cNvSpPr txBox="1"/>
          <p:nvPr/>
        </p:nvSpPr>
        <p:spPr>
          <a:xfrm>
            <a:off x="171219" y="5012467"/>
            <a:ext cx="9322934" cy="13849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u="sng" dirty="0">
                <a:cs typeface="Calibri"/>
              </a:rPr>
              <a:t>Melksham &amp; Bradford on Avon Neighbourhood Policing Team</a:t>
            </a:r>
            <a:endParaRPr lang="en-US" sz="2800" u="sng" dirty="0">
              <a:cs typeface="Calibri"/>
            </a:endParaRPr>
          </a:p>
          <a:p>
            <a:endParaRPr lang="en-US" sz="2800" u="sng" dirty="0">
              <a:cs typeface="Calibri"/>
            </a:endParaRPr>
          </a:p>
          <a:p>
            <a:pPr algn="ctr"/>
            <a:r>
              <a:rPr lang="en-US" sz="2800" b="1" u="sng" dirty="0">
                <a:cs typeface="Calibri"/>
              </a:rPr>
              <a:t>Rural Report November 2023</a:t>
            </a:r>
          </a:p>
        </p:txBody>
      </p:sp>
    </p:spTree>
    <p:extLst>
      <p:ext uri="{BB962C8B-B14F-4D97-AF65-F5344CB8AC3E}">
        <p14:creationId xmlns:p14="http://schemas.microsoft.com/office/powerpoint/2010/main" val="401854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83FD90-C6F4-21F8-3219-1246161201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505" y="176463"/>
            <a:ext cx="4058653" cy="689811"/>
          </a:xfrm>
        </p:spPr>
        <p:txBody>
          <a:bodyPr/>
          <a:lstStyle/>
          <a:p>
            <a:r>
              <a:rPr lang="en-GB" sz="2400" b="1" u="sng" dirty="0"/>
              <a:t>Meet your team</a:t>
            </a:r>
            <a:r>
              <a:rPr lang="en-GB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146F6C-9EC8-331C-9782-67AD4CAD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79" y="5744593"/>
            <a:ext cx="8175670" cy="93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5D652B-244B-53E1-A05C-8262B62ED49D}"/>
              </a:ext>
            </a:extLst>
          </p:cNvPr>
          <p:cNvSpPr txBox="1"/>
          <p:nvPr/>
        </p:nvSpPr>
        <p:spPr>
          <a:xfrm>
            <a:off x="5693571" y="746363"/>
            <a:ext cx="275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highlight>
                  <a:srgbClr val="FFFF00"/>
                </a:highlight>
              </a:rPr>
              <a:t>Bradford</a:t>
            </a:r>
            <a:r>
              <a:rPr lang="en-GB" b="1" u="sng" dirty="0">
                <a:highlight>
                  <a:srgbClr val="FFFF00"/>
                </a:highlight>
              </a:rPr>
              <a:t> on Avon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6B3EF-594B-BCA5-2A85-62676B67F446}"/>
              </a:ext>
            </a:extLst>
          </p:cNvPr>
          <p:cNvSpPr txBox="1"/>
          <p:nvPr/>
        </p:nvSpPr>
        <p:spPr>
          <a:xfrm>
            <a:off x="2677046" y="746363"/>
            <a:ext cx="2759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highlight>
                  <a:srgbClr val="FFFF00"/>
                </a:highlight>
              </a:rPr>
              <a:t>Melksham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D8BAD-592C-AC1B-6185-8BC3C0AB7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39584" r="357" b="18997"/>
          <a:stretch/>
        </p:blipFill>
        <p:spPr>
          <a:xfrm>
            <a:off x="1724024" y="1138782"/>
            <a:ext cx="8029575" cy="4325612"/>
          </a:xfrm>
          <a:prstGeom prst="rect">
            <a:avLst/>
          </a:prstGeom>
          <a:ln w="15875">
            <a:solidFill>
              <a:schemeClr val="tx1">
                <a:alpha val="8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565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578E9-15E7-4771-B985-88791D4E9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1" y="-72410"/>
            <a:ext cx="10900500" cy="6388787"/>
          </a:xfrm>
        </p:spPr>
        <p:txBody>
          <a:bodyPr>
            <a:normAutofit/>
          </a:bodyPr>
          <a:lstStyle/>
          <a:p>
            <a:pPr algn="ctr"/>
            <a:r>
              <a:rPr lang="en-GB" sz="2000" b="1" u="sng" dirty="0"/>
              <a:t>Where have we been and what have we been up to?</a:t>
            </a:r>
          </a:p>
        </p:txBody>
      </p:sp>
      <p:pic>
        <p:nvPicPr>
          <p:cNvPr id="4" name="Picture 3" descr="A yellow circle with black text and blue and yellow people&#10;&#10;Description automatically generated">
            <a:extLst>
              <a:ext uri="{FF2B5EF4-FFF2-40B4-BE49-F238E27FC236}">
                <a16:creationId xmlns:a16="http://schemas.microsoft.com/office/drawing/2014/main" id="{F4AA4920-C9A4-29FC-F11B-D6EFFABEE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0" y="-72410"/>
            <a:ext cx="2688541" cy="2606989"/>
          </a:xfrm>
          <a:prstGeom prst="rect">
            <a:avLst/>
          </a:prstGeom>
        </p:spPr>
      </p:pic>
      <p:pic>
        <p:nvPicPr>
          <p:cNvPr id="7" name="Picture 6" descr="A police car parked on the side of a road&#10;&#10;Description automatically generated">
            <a:extLst>
              <a:ext uri="{FF2B5EF4-FFF2-40B4-BE49-F238E27FC236}">
                <a16:creationId xmlns:a16="http://schemas.microsoft.com/office/drawing/2014/main" id="{5D2517FD-DF2F-AE13-C4CD-0497E019A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2" b="26667"/>
          <a:stretch/>
        </p:blipFill>
        <p:spPr>
          <a:xfrm>
            <a:off x="5940562" y="450289"/>
            <a:ext cx="1971769" cy="1990725"/>
          </a:xfrm>
          <a:prstGeom prst="rect">
            <a:avLst/>
          </a:prstGeom>
        </p:spPr>
      </p:pic>
      <p:pic>
        <p:nvPicPr>
          <p:cNvPr id="10" name="Picture 9" descr="A collage of a couple of people wearing clothing&#10;&#10;Description automatically generated">
            <a:extLst>
              <a:ext uri="{FF2B5EF4-FFF2-40B4-BE49-F238E27FC236}">
                <a16:creationId xmlns:a16="http://schemas.microsoft.com/office/drawing/2014/main" id="{D5E0E67B-F7C6-8902-1468-0949838E6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9" y="2491904"/>
            <a:ext cx="2466872" cy="3867149"/>
          </a:xfrm>
          <a:prstGeom prst="rect">
            <a:avLst/>
          </a:prstGeom>
        </p:spPr>
      </p:pic>
      <p:pic>
        <p:nvPicPr>
          <p:cNvPr id="12" name="Picture 11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9A372A3B-30A3-E2FE-A6B3-41D5E1451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01" y="3098223"/>
            <a:ext cx="2987440" cy="2933320"/>
          </a:xfrm>
          <a:prstGeom prst="rect">
            <a:avLst/>
          </a:prstGeom>
        </p:spPr>
      </p:pic>
      <p:pic>
        <p:nvPicPr>
          <p:cNvPr id="14" name="Picture 13" descr="A group of people looking at fireworks&#10;&#10;Description automatically generated">
            <a:extLst>
              <a:ext uri="{FF2B5EF4-FFF2-40B4-BE49-F238E27FC236}">
                <a16:creationId xmlns:a16="http://schemas.microsoft.com/office/drawing/2014/main" id="{E2A18B04-23C8-227A-4C07-7E5492CB0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03" y="1807140"/>
            <a:ext cx="2256594" cy="4128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383591-8B21-2DA3-920F-1060EEC48BFF}"/>
              </a:ext>
            </a:extLst>
          </p:cNvPr>
          <p:cNvSpPr txBox="1"/>
          <p:nvPr/>
        </p:nvSpPr>
        <p:spPr>
          <a:xfrm>
            <a:off x="2600325" y="381001"/>
            <a:ext cx="284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NHW meetings to discuss how to increase membership in rural communities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4BFA8-5008-3D8B-5D39-29348658D9F0}"/>
              </a:ext>
            </a:extLst>
          </p:cNvPr>
          <p:cNvSpPr txBox="1"/>
          <p:nvPr/>
        </p:nvSpPr>
        <p:spPr>
          <a:xfrm>
            <a:off x="1741402" y="6162674"/>
            <a:ext cx="50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We carried out drop in surgeries in rural points to promote safe Halloween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C66638-1E26-A560-0152-E41B7236BBC8}"/>
              </a:ext>
            </a:extLst>
          </p:cNvPr>
          <p:cNvSpPr txBox="1"/>
          <p:nvPr/>
        </p:nvSpPr>
        <p:spPr>
          <a:xfrm rot="10800000" flipV="1">
            <a:off x="4164191" y="5364533"/>
            <a:ext cx="413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Firework patrols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15FF1-F2A0-9E6F-91E0-2A53A36F1BF7}"/>
              </a:ext>
            </a:extLst>
          </p:cNvPr>
          <p:cNvSpPr txBox="1"/>
          <p:nvPr/>
        </p:nvSpPr>
        <p:spPr>
          <a:xfrm>
            <a:off x="7200900" y="6076578"/>
            <a:ext cx="432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Memorial Parades in our towns and villages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F8E5B6-55AB-3F59-4B3A-29E4AD3C3022}"/>
              </a:ext>
            </a:extLst>
          </p:cNvPr>
          <p:cNvSpPr txBox="1"/>
          <p:nvPr/>
        </p:nvSpPr>
        <p:spPr>
          <a:xfrm>
            <a:off x="5861118" y="2502270"/>
            <a:ext cx="35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Speed watch in Bradford on Avon</a:t>
            </a:r>
          </a:p>
        </p:txBody>
      </p:sp>
      <p:pic>
        <p:nvPicPr>
          <p:cNvPr id="28" name="Picture 27" descr="A muddy road with a stream running through it&#10;&#10;Description automatically generated with medium confidence">
            <a:extLst>
              <a:ext uri="{FF2B5EF4-FFF2-40B4-BE49-F238E27FC236}">
                <a16:creationId xmlns:a16="http://schemas.microsoft.com/office/drawing/2014/main" id="{5DDB7B1F-5499-421F-9718-EB215C831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40" y="200025"/>
            <a:ext cx="2256594" cy="36004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6AB5E5-2C67-4141-8AEF-7C75D05057B4}"/>
              </a:ext>
            </a:extLst>
          </p:cNvPr>
          <p:cNvSpPr txBox="1"/>
          <p:nvPr/>
        </p:nvSpPr>
        <p:spPr>
          <a:xfrm>
            <a:off x="9554406" y="3981450"/>
            <a:ext cx="2256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Hare/ Deer coursing patrols in Steeple Ashton</a:t>
            </a:r>
          </a:p>
        </p:txBody>
      </p:sp>
    </p:spTree>
    <p:extLst>
      <p:ext uri="{BB962C8B-B14F-4D97-AF65-F5344CB8AC3E}">
        <p14:creationId xmlns:p14="http://schemas.microsoft.com/office/powerpoint/2010/main" val="391260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578E9-15E7-4771-B985-88791D4E9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1" y="76200"/>
            <a:ext cx="10900500" cy="6240177"/>
          </a:xfrm>
        </p:spPr>
        <p:txBody>
          <a:bodyPr>
            <a:normAutofit/>
          </a:bodyPr>
          <a:lstStyle/>
          <a:p>
            <a:pPr algn="ctr"/>
            <a:r>
              <a:rPr lang="en-GB" sz="2000" b="1" u="sng" dirty="0"/>
              <a:t>Key Incidents and Crimes in Your Area:</a:t>
            </a:r>
          </a:p>
          <a:p>
            <a:endParaRPr lang="en-GB" sz="2000" b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2C631-0046-1D19-DA9E-FD87BA02965A}"/>
              </a:ext>
            </a:extLst>
          </p:cNvPr>
          <p:cNvSpPr txBox="1"/>
          <p:nvPr/>
        </p:nvSpPr>
        <p:spPr>
          <a:xfrm>
            <a:off x="5638800" y="26860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D88D7-0CAC-CD73-5DA4-C457E3E44517}"/>
              </a:ext>
            </a:extLst>
          </p:cNvPr>
          <p:cNvSpPr txBox="1"/>
          <p:nvPr/>
        </p:nvSpPr>
        <p:spPr>
          <a:xfrm>
            <a:off x="6359346" y="2971800"/>
            <a:ext cx="193853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4F4BE-9B42-983D-B187-FDF3033A093A}"/>
              </a:ext>
            </a:extLst>
          </p:cNvPr>
          <p:cNvSpPr txBox="1"/>
          <p:nvPr/>
        </p:nvSpPr>
        <p:spPr>
          <a:xfrm>
            <a:off x="3238500" y="857250"/>
            <a:ext cx="2400300" cy="2162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49" name="Picture 1" descr="Image">
            <a:extLst>
              <a:ext uri="{FF2B5EF4-FFF2-40B4-BE49-F238E27FC236}">
                <a16:creationId xmlns:a16="http://schemas.microsoft.com/office/drawing/2014/main" id="{11AAEED8-BD6F-E1C1-2ED3-0572A0F9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99" y="3778009"/>
            <a:ext cx="2390775" cy="28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D85D7-A3F3-8005-EF1B-F436CF5F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711" y="666750"/>
            <a:ext cx="2014538" cy="2686050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B82E913A-F326-62F4-33B2-998E1AD8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59077"/>
            <a:ext cx="241065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FB5542-7AAB-D75D-5421-E796590625E8}"/>
              </a:ext>
            </a:extLst>
          </p:cNvPr>
          <p:cNvSpPr txBox="1"/>
          <p:nvPr/>
        </p:nvSpPr>
        <p:spPr>
          <a:xfrm>
            <a:off x="752475" y="1142822"/>
            <a:ext cx="8191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BURGLARY:</a:t>
            </a:r>
          </a:p>
          <a:p>
            <a:r>
              <a:rPr lang="en-GB" dirty="0"/>
              <a:t>*1 in Melksham Without, shed break </a:t>
            </a:r>
          </a:p>
          <a:p>
            <a:r>
              <a:rPr lang="en-GB" dirty="0"/>
              <a:t>*1 in Sells Green, Unknown suspect has gained entry to a unit that IP rents. All items from inside the unit have been stolen, including a motorbike, generator and electrical goods.</a:t>
            </a:r>
          </a:p>
          <a:p>
            <a:r>
              <a:rPr lang="en-GB" dirty="0"/>
              <a:t>*1 shed break- Broughton Gifford</a:t>
            </a:r>
          </a:p>
          <a:p>
            <a:endParaRPr lang="en-GB" dirty="0"/>
          </a:p>
          <a:p>
            <a:r>
              <a:rPr lang="en-GB" b="1" u="sng" dirty="0"/>
              <a:t>THEFT:</a:t>
            </a:r>
          </a:p>
          <a:p>
            <a:r>
              <a:rPr lang="en-GB" dirty="0"/>
              <a:t>*1 Handbag theft, Steeple Ashton- bag left by side of vehicle, missing when owner returned.</a:t>
            </a:r>
          </a:p>
          <a:p>
            <a:endParaRPr lang="en-GB" dirty="0"/>
          </a:p>
          <a:p>
            <a:r>
              <a:rPr lang="en-GB" b="1" u="sng" dirty="0"/>
              <a:t>RTCs:</a:t>
            </a:r>
          </a:p>
          <a:p>
            <a:r>
              <a:rPr lang="en-GB" dirty="0"/>
              <a:t>*</a:t>
            </a:r>
            <a:r>
              <a:rPr lang="en-GB" dirty="0" err="1"/>
              <a:t>Semington</a:t>
            </a:r>
            <a:r>
              <a:rPr lang="en-GB" dirty="0"/>
              <a:t>- x1 minor injury, X1 fatal RTC</a:t>
            </a:r>
          </a:p>
          <a:p>
            <a:r>
              <a:rPr lang="en-GB" dirty="0"/>
              <a:t>*</a:t>
            </a:r>
            <a:r>
              <a:rPr lang="en-GB" dirty="0" err="1"/>
              <a:t>Seend</a:t>
            </a:r>
            <a:r>
              <a:rPr lang="en-GB" dirty="0"/>
              <a:t>- x1 careless driving investigation</a:t>
            </a:r>
          </a:p>
          <a:p>
            <a:r>
              <a:rPr lang="en-GB" dirty="0"/>
              <a:t>*</a:t>
            </a:r>
            <a:r>
              <a:rPr lang="en-GB" dirty="0" err="1"/>
              <a:t>Atworth</a:t>
            </a:r>
            <a:r>
              <a:rPr lang="en-GB" dirty="0"/>
              <a:t>- x1 minor injury RTC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93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578E9-15E7-4771-B985-88791D4E9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751" y="76200"/>
            <a:ext cx="10900500" cy="6240177"/>
          </a:xfrm>
        </p:spPr>
        <p:txBody>
          <a:bodyPr>
            <a:normAutofit/>
          </a:bodyPr>
          <a:lstStyle/>
          <a:p>
            <a:r>
              <a:rPr lang="en-GB" sz="2000" b="1" u="sng" dirty="0"/>
              <a:t>NEWS:</a:t>
            </a:r>
          </a:p>
          <a:p>
            <a:endParaRPr lang="en-GB" sz="2000" b="1" u="sng" dirty="0"/>
          </a:p>
          <a:p>
            <a:r>
              <a:rPr lang="en-GB" sz="1600" b="1" u="sng" dirty="0">
                <a:solidFill>
                  <a:srgbClr val="C00000"/>
                </a:solidFill>
              </a:rPr>
              <a:t>Upcoming dates:</a:t>
            </a:r>
          </a:p>
          <a:p>
            <a:endParaRPr lang="en-GB" sz="1600" b="1" u="sng" dirty="0">
              <a:solidFill>
                <a:srgbClr val="C00000"/>
              </a:solidFill>
            </a:endParaRPr>
          </a:p>
          <a:p>
            <a:r>
              <a:rPr lang="en-GB" sz="1600" dirty="0"/>
              <a:t>18/12/23- Urban area proactive day-high visibility patrols, public engagement and shoplifting patrols.</a:t>
            </a:r>
          </a:p>
          <a:p>
            <a:r>
              <a:rPr lang="en-GB" sz="1600" dirty="0"/>
              <a:t>                  Safer Nights Patrols</a:t>
            </a:r>
          </a:p>
          <a:p>
            <a:r>
              <a:rPr lang="en-GB" sz="1600" dirty="0"/>
              <a:t>19/12/23- Rural area proactive day- high visibility patrols, public engagement and speed checks</a:t>
            </a:r>
          </a:p>
          <a:p>
            <a:r>
              <a:rPr lang="en-GB" sz="1600" dirty="0"/>
              <a:t>23/12/23- Melksham and Bradford on Avon- Safe Nights Patrol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If you have any events you would like us to attend, please contact us! We are happy to attend when we are free and able to do so- we can bring leaflets, advice and updates to events in your area. Just contact the officer aligned to your area, the PCSO team or the team as whole at </a:t>
            </a:r>
            <a:r>
              <a:rPr lang="en-GB" sz="1600" u="sng" dirty="0">
                <a:solidFill>
                  <a:schemeClr val="accent1">
                    <a:lumMod val="75000"/>
                  </a:schemeClr>
                </a:solidFill>
              </a:rPr>
              <a:t>TrowbridgeAreaCPT@wiltshire.police.uk</a:t>
            </a:r>
          </a:p>
        </p:txBody>
      </p:sp>
      <p:pic>
        <p:nvPicPr>
          <p:cNvPr id="4" name="Picture 3" descr="A group of people in yellow vests&#10;&#10;Description automatically generated">
            <a:extLst>
              <a:ext uri="{FF2B5EF4-FFF2-40B4-BE49-F238E27FC236}">
                <a16:creationId xmlns:a16="http://schemas.microsoft.com/office/drawing/2014/main" id="{4B5A05DF-1F7C-C4BF-36A9-14C39CD2E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2" y="5191072"/>
            <a:ext cx="3819525" cy="13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7B0AF6-5596-4F87-9620-C858962DF3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Get Involved</a:t>
            </a:r>
          </a:p>
        </p:txBody>
      </p:sp>
      <p:pic>
        <p:nvPicPr>
          <p:cNvPr id="5" name="Picture 4" descr="Community Messaging logo">
            <a:extLst>
              <a:ext uri="{FF2B5EF4-FFF2-40B4-BE49-F238E27FC236}">
                <a16:creationId xmlns:a16="http://schemas.microsoft.com/office/drawing/2014/main" id="{F6123515-F025-4143-96FD-057A7DE71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92" y="1274252"/>
            <a:ext cx="2563088" cy="25630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79D0E3-66BB-473B-9B5B-F499F0221040}"/>
              </a:ext>
            </a:extLst>
          </p:cNvPr>
          <p:cNvSpPr/>
          <p:nvPr/>
        </p:nvSpPr>
        <p:spPr>
          <a:xfrm>
            <a:off x="624750" y="1536144"/>
            <a:ext cx="5317633" cy="4285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 up to date with the latest news and alerts in your area by signing up to our Community Messaging service 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GB" u="sng" dirty="0">
                <a:solidFill>
                  <a:srgbClr val="0563C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www.wiltsmessaging.co.uk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your CPT on social media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u="sng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Trowbridge Facebook page : opens on new browser window or tab"/>
              </a:rPr>
              <a:t>Trowbridge Police Facebook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u="sng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Trowbridge Twitter page : opens on new browser window or tab"/>
              </a:rPr>
              <a:t>Trowbridge Police Twitter</a:t>
            </a:r>
            <a:endParaRPr lang="en-GB" u="sng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u="sng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Melksham Police Facebook</a:t>
            </a:r>
            <a:endParaRPr lang="en-GB" u="sng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u="sng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Bradford on Avon Facebook</a:t>
            </a:r>
            <a:endParaRPr lang="en-GB" u="sng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Find out more information on your CPT area at: </a:t>
            </a:r>
            <a:r>
              <a:rPr lang="en-GB" u="sng" dirty="0">
                <a:solidFill>
                  <a:srgbClr val="0563C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www.wiltshire.police.uk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and here </a:t>
            </a:r>
            <a:r>
              <a:rPr lang="en-GB" u="sng" dirty="0">
                <a:solidFill>
                  <a:srgbClr val="0563C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www.wiltshire-pcc.gov.uk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DB63DD-29BA-4DA6-A1E0-032B4AAC6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14" y="4076699"/>
            <a:ext cx="4073286" cy="237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11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9681E4F2EAB4597AF518BB9E1614C" ma:contentTypeVersion="15" ma:contentTypeDescription="Create a new document." ma:contentTypeScope="" ma:versionID="66c272b122836addbece8ab2b1e5b21b">
  <xsd:schema xmlns:xsd="http://www.w3.org/2001/XMLSchema" xmlns:xs="http://www.w3.org/2001/XMLSchema" xmlns:p="http://schemas.microsoft.com/office/2006/metadata/properties" xmlns:ns2="ca727707-ab11-4b94-b0b7-206df9cff3f4" xmlns:ns3="bea16b7b-8efb-409d-b4ad-ef8f20fe8c3d" targetNamespace="http://schemas.microsoft.com/office/2006/metadata/properties" ma:root="true" ma:fieldsID="131f72b367200388ebe91a6cee673f4c" ns2:_="" ns3:_="">
    <xsd:import namespace="ca727707-ab11-4b94-b0b7-206df9cff3f4"/>
    <xsd:import namespace="bea16b7b-8efb-409d-b4ad-ef8f20fe8c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727707-ab11-4b94-b0b7-206df9cff3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5c42cbc-5a73-46c4-877a-e8c1a85359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16b7b-8efb-409d-b4ad-ef8f20fe8c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2abb94b-8cf0-4b95-9f9d-733e46468bac}" ma:internalName="TaxCatchAll" ma:showField="CatchAllData" ma:web="bea16b7b-8efb-409d-b4ad-ef8f20fe8c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727707-ab11-4b94-b0b7-206df9cff3f4">
      <Terms xmlns="http://schemas.microsoft.com/office/infopath/2007/PartnerControls"/>
    </lcf76f155ced4ddcb4097134ff3c332f>
    <TaxCatchAll xmlns="bea16b7b-8efb-409d-b4ad-ef8f20fe8c3d" xsi:nil="true"/>
    <SharedWithUsers xmlns="bea16b7b-8efb-409d-b4ad-ef8f20fe8c3d">
      <UserInfo>
        <DisplayName>Simon Partington</DisplayName>
        <AccountId>929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CBA8394-7AE2-46E7-8D59-D199D13841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727707-ab11-4b94-b0b7-206df9cff3f4"/>
    <ds:schemaRef ds:uri="bea16b7b-8efb-409d-b4ad-ef8f20fe8c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0208B4-EB4A-43F9-82B3-ECDCE3CFDB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12E0CC-F2D7-4303-8E07-26B19B1CEA1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ca727707-ab11-4b94-b0b7-206df9cff3f4"/>
    <ds:schemaRef ds:uri="http://schemas.microsoft.com/office/2006/documentManagement/types"/>
    <ds:schemaRef ds:uri="http://schemas.microsoft.com/office/infopath/2007/PartnerControls"/>
    <ds:schemaRef ds:uri="bea16b7b-8efb-409d-b4ad-ef8f20fe8c3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380</Words>
  <Application>Microsoft Office PowerPoint</Application>
  <PresentationFormat>Widescreen</PresentationFormat>
  <Paragraphs>57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Symbol</vt:lpstr>
      <vt:lpstr>Times New Roman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Hobman, Natalie</dc:creator>
  <cp:lastModifiedBy>BrattonPC Clerk</cp:lastModifiedBy>
  <cp:revision>120</cp:revision>
  <dcterms:created xsi:type="dcterms:W3CDTF">2022-06-28T13:11:00Z</dcterms:created>
  <dcterms:modified xsi:type="dcterms:W3CDTF">2023-11-29T09:02:26Z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bb7e4d-af03-44b3-94ae-136b4d364336_Enabled">
    <vt:lpwstr>true</vt:lpwstr>
  </property>
  <property fmtid="{D5CDD505-2E9C-101B-9397-08002B2CF9AE}" pid="3" name="MSIP_Label_b4bb7e4d-af03-44b3-94ae-136b4d364336_SetDate">
    <vt:lpwstr>2022-06-28T13:11:00Z</vt:lpwstr>
  </property>
  <property fmtid="{D5CDD505-2E9C-101B-9397-08002B2CF9AE}" pid="4" name="MSIP_Label_b4bb7e4d-af03-44b3-94ae-136b4d364336_Method">
    <vt:lpwstr>Standard</vt:lpwstr>
  </property>
  <property fmtid="{D5CDD505-2E9C-101B-9397-08002B2CF9AE}" pid="5" name="MSIP_Label_b4bb7e4d-af03-44b3-94ae-136b4d364336_Name">
    <vt:lpwstr>OFFICIAL</vt:lpwstr>
  </property>
  <property fmtid="{D5CDD505-2E9C-101B-9397-08002B2CF9AE}" pid="6" name="MSIP_Label_b4bb7e4d-af03-44b3-94ae-136b4d364336_SiteId">
    <vt:lpwstr>4e5729cf-852d-4510-9212-51157ca27e3e</vt:lpwstr>
  </property>
  <property fmtid="{D5CDD505-2E9C-101B-9397-08002B2CF9AE}" pid="7" name="MSIP_Label_b4bb7e4d-af03-44b3-94ae-136b4d364336_ActionId">
    <vt:lpwstr>ed9d1ed5-e999-415d-90eb-a34e6e8d7dfd</vt:lpwstr>
  </property>
  <property fmtid="{D5CDD505-2E9C-101B-9397-08002B2CF9AE}" pid="8" name="MSIP_Label_b4bb7e4d-af03-44b3-94ae-136b4d364336_ContentBits">
    <vt:lpwstr>0</vt:lpwstr>
  </property>
  <property fmtid="{D5CDD505-2E9C-101B-9397-08002B2CF9AE}" pid="9" name="ContentTypeId">
    <vt:lpwstr>0x010100BE49681E4F2EAB4597AF518BB9E1614C</vt:lpwstr>
  </property>
  <property fmtid="{D5CDD505-2E9C-101B-9397-08002B2CF9AE}" pid="10" name="MediaServiceImageTags">
    <vt:lpwstr/>
  </property>
</Properties>
</file>