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2"/>
  </p:notesMasterIdLst>
  <p:sldIdLst>
    <p:sldId id="257" r:id="rId6"/>
    <p:sldId id="264" r:id="rId7"/>
    <p:sldId id="262" r:id="rId8"/>
    <p:sldId id="263"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initials="N" lastIdx="2" clrIdx="0">
    <p:extLst>
      <p:ext uri="{19B8F6BF-5375-455C-9EA6-DF929625EA0E}">
        <p15:presenceInfo xmlns:p15="http://schemas.microsoft.com/office/powerpoint/2012/main" userId="S::Natalie.Hobman@wiltshire.police.uk::26798774-a25e-4f9b-a02e-640bf3a228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392"/>
    <a:srgbClr val="87A651"/>
    <a:srgbClr val="ADC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69565" autoAdjust="0"/>
  </p:normalViewPr>
  <p:slideViewPr>
    <p:cSldViewPr snapToGrid="0" showGuides="1">
      <p:cViewPr varScale="1">
        <p:scale>
          <a:sx n="65" d="100"/>
          <a:sy n="65"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23E79-DF46-4B57-A5D7-C5B063F27FF8}" type="datetimeFigureOut">
              <a:rPr lang="en-GB" smtClean="0"/>
              <a:t>31/10/2023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40E99-C18D-432A-B2D9-0861628030D6}" type="slidenum">
              <a:rPr lang="en-GB" smtClean="0"/>
              <a:t>‹#›</a:t>
            </a:fld>
            <a:endParaRPr lang="en-GB"/>
          </a:p>
        </p:txBody>
      </p:sp>
    </p:spTree>
    <p:extLst>
      <p:ext uri="{BB962C8B-B14F-4D97-AF65-F5344CB8AC3E}">
        <p14:creationId xmlns:p14="http://schemas.microsoft.com/office/powerpoint/2010/main" val="150500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2</a:t>
            </a:fld>
            <a:endParaRPr lang="en-GB"/>
          </a:p>
        </p:txBody>
      </p:sp>
    </p:spTree>
    <p:extLst>
      <p:ext uri="{BB962C8B-B14F-4D97-AF65-F5344CB8AC3E}">
        <p14:creationId xmlns:p14="http://schemas.microsoft.com/office/powerpoint/2010/main" val="280382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3</a:t>
            </a:fld>
            <a:endParaRPr lang="en-GB"/>
          </a:p>
        </p:txBody>
      </p:sp>
    </p:spTree>
    <p:extLst>
      <p:ext uri="{BB962C8B-B14F-4D97-AF65-F5344CB8AC3E}">
        <p14:creationId xmlns:p14="http://schemas.microsoft.com/office/powerpoint/2010/main" val="280382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4</a:t>
            </a:fld>
            <a:endParaRPr lang="en-GB"/>
          </a:p>
        </p:txBody>
      </p:sp>
    </p:spTree>
    <p:extLst>
      <p:ext uri="{BB962C8B-B14F-4D97-AF65-F5344CB8AC3E}">
        <p14:creationId xmlns:p14="http://schemas.microsoft.com/office/powerpoint/2010/main" val="2803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5</a:t>
            </a:fld>
            <a:endParaRPr lang="en-GB"/>
          </a:p>
        </p:txBody>
      </p:sp>
    </p:spTree>
    <p:extLst>
      <p:ext uri="{BB962C8B-B14F-4D97-AF65-F5344CB8AC3E}">
        <p14:creationId xmlns:p14="http://schemas.microsoft.com/office/powerpoint/2010/main" val="3060391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29C7B004-E0A9-4D55-81C8-E1702D1093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672" b="9811"/>
          <a:stretch/>
        </p:blipFill>
        <p:spPr>
          <a:xfrm flipH="1">
            <a:off x="0" y="2296305"/>
            <a:ext cx="12192000" cy="4561696"/>
          </a:xfrm>
          <a:prstGeom prst="rect">
            <a:avLst/>
          </a:prstGeom>
        </p:spPr>
      </p:pic>
      <p:sp>
        <p:nvSpPr>
          <p:cNvPr id="2" name="Title 1">
            <a:extLst>
              <a:ext uri="{FF2B5EF4-FFF2-40B4-BE49-F238E27FC236}">
                <a16:creationId xmlns:a16="http://schemas.microsoft.com/office/drawing/2014/main" id="{62424A27-CD61-4572-ADBA-65AFDABA1F42}"/>
              </a:ext>
            </a:extLst>
          </p:cNvPr>
          <p:cNvSpPr>
            <a:spLocks noGrp="1"/>
          </p:cNvSpPr>
          <p:nvPr>
            <p:ph type="ctrTitle"/>
          </p:nvPr>
        </p:nvSpPr>
        <p:spPr>
          <a:xfrm>
            <a:off x="1889819" y="941939"/>
            <a:ext cx="7336582" cy="1394131"/>
          </a:xfrm>
        </p:spPr>
        <p:txBody>
          <a:bodyPr anchor="b">
            <a:normAutofit/>
          </a:bodyPr>
          <a:lstStyle>
            <a:lvl1pPr algn="l">
              <a:defRPr sz="3600" b="1">
                <a:latin typeface="Century Gothic" panose="020B0502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4B251EE-1499-48CA-86A8-71D366DD0588}"/>
              </a:ext>
            </a:extLst>
          </p:cNvPr>
          <p:cNvSpPr>
            <a:spLocks noGrp="1"/>
          </p:cNvSpPr>
          <p:nvPr>
            <p:ph type="subTitle" idx="1"/>
          </p:nvPr>
        </p:nvSpPr>
        <p:spPr>
          <a:xfrm>
            <a:off x="1889818" y="2370938"/>
            <a:ext cx="7336582" cy="1130359"/>
          </a:xfrm>
        </p:spPr>
        <p:txBody>
          <a:bodyPr>
            <a:noAutofit/>
          </a:bodyPr>
          <a:lstStyle>
            <a:lvl1pPr marL="0" indent="0" algn="l">
              <a:buNone/>
              <a:defRPr sz="26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descr="A picture containing text, queen&#10;&#10;Description automatically generated">
            <a:extLst>
              <a:ext uri="{FF2B5EF4-FFF2-40B4-BE49-F238E27FC236}">
                <a16:creationId xmlns:a16="http://schemas.microsoft.com/office/drawing/2014/main" id="{9004F398-8C17-43C4-B01A-6AD4DBBD81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0158" y="4478280"/>
            <a:ext cx="1547644" cy="1948399"/>
          </a:xfrm>
          <a:prstGeom prst="rect">
            <a:avLst/>
          </a:prstGeom>
        </p:spPr>
      </p:pic>
      <p:sp>
        <p:nvSpPr>
          <p:cNvPr id="19" name="TextBox 18">
            <a:extLst>
              <a:ext uri="{FF2B5EF4-FFF2-40B4-BE49-F238E27FC236}">
                <a16:creationId xmlns:a16="http://schemas.microsoft.com/office/drawing/2014/main" id="{0764A174-4667-461E-B96A-2BCA3F65ED52}"/>
              </a:ext>
            </a:extLst>
          </p:cNvPr>
          <p:cNvSpPr txBox="1"/>
          <p:nvPr userDrawn="1"/>
        </p:nvSpPr>
        <p:spPr>
          <a:xfrm>
            <a:off x="444598" y="6012593"/>
            <a:ext cx="3201517" cy="523220"/>
          </a:xfrm>
          <a:prstGeom prst="rect">
            <a:avLst/>
          </a:prstGeom>
          <a:noFill/>
        </p:spPr>
        <p:txBody>
          <a:bodyPr wrap="none" rtlCol="0">
            <a:spAutoFit/>
          </a:bodyPr>
          <a:lstStyle/>
          <a:p>
            <a:r>
              <a:rPr lang="en-GB" sz="2800" dirty="0">
                <a:solidFill>
                  <a:schemeClr val="tx1"/>
                </a:solidFill>
                <a:latin typeface="Century Gothic" panose="020B0502020202020204" pitchFamily="34" charset="0"/>
              </a:rPr>
              <a:t>WILTSHIRE POLICE</a:t>
            </a:r>
          </a:p>
        </p:txBody>
      </p:sp>
      <p:sp>
        <p:nvSpPr>
          <p:cNvPr id="20" name="TextBox 19">
            <a:extLst>
              <a:ext uri="{FF2B5EF4-FFF2-40B4-BE49-F238E27FC236}">
                <a16:creationId xmlns:a16="http://schemas.microsoft.com/office/drawing/2014/main" id="{43D7807F-3F45-4B8A-88B1-E58D74E195CD}"/>
              </a:ext>
            </a:extLst>
          </p:cNvPr>
          <p:cNvSpPr txBox="1"/>
          <p:nvPr userDrawn="1"/>
        </p:nvSpPr>
        <p:spPr>
          <a:xfrm>
            <a:off x="447938" y="6512950"/>
            <a:ext cx="1816523" cy="276999"/>
          </a:xfrm>
          <a:prstGeom prst="rect">
            <a:avLst/>
          </a:prstGeom>
          <a:noFill/>
        </p:spPr>
        <p:txBody>
          <a:bodyPr wrap="none" rtlCol="0">
            <a:spAutoFit/>
          </a:bodyPr>
          <a:lstStyle/>
          <a:p>
            <a:r>
              <a:rPr lang="en-GB" sz="1200" dirty="0">
                <a:latin typeface="Century Gothic" panose="020B0502020202020204" pitchFamily="34" charset="0"/>
              </a:rPr>
              <a:t>Keeping Wiltshire Safe</a:t>
            </a:r>
          </a:p>
        </p:txBody>
      </p:sp>
      <p:sp>
        <p:nvSpPr>
          <p:cNvPr id="21" name="TextBox 20">
            <a:extLst>
              <a:ext uri="{FF2B5EF4-FFF2-40B4-BE49-F238E27FC236}">
                <a16:creationId xmlns:a16="http://schemas.microsoft.com/office/drawing/2014/main" id="{76DC4C78-0810-43E4-936A-E2B3733C2C7E}"/>
              </a:ext>
            </a:extLst>
          </p:cNvPr>
          <p:cNvSpPr txBox="1"/>
          <p:nvPr userDrawn="1"/>
        </p:nvSpPr>
        <p:spPr>
          <a:xfrm>
            <a:off x="5444785" y="6529386"/>
            <a:ext cx="6381875" cy="215444"/>
          </a:xfrm>
          <a:prstGeom prst="rect">
            <a:avLst/>
          </a:prstGeom>
          <a:noFill/>
        </p:spPr>
        <p:txBody>
          <a:bodyPr wrap="none" rtlCol="0">
            <a:spAutoFit/>
          </a:bodyPr>
          <a:lstStyle/>
          <a:p>
            <a:r>
              <a:rPr lang="en-GB" sz="800" u="none" dirty="0">
                <a:solidFill>
                  <a:schemeClr val="tx1"/>
                </a:solidFill>
                <a:latin typeface="Century Gothic" panose="020B0502020202020204" pitchFamily="34" charset="0"/>
              </a:rPr>
              <a:t>www.wiltshire.police.uk  |       Facebook/wiltshirepolice  |       Twitter @wiltshirepolice  |       LinkedIn/company/wiltshirepolice</a:t>
            </a:r>
          </a:p>
        </p:txBody>
      </p:sp>
      <p:pic>
        <p:nvPicPr>
          <p:cNvPr id="23" name="Picture 22" descr="Shape&#10;&#10;Description automatically generated with low confidence">
            <a:extLst>
              <a:ext uri="{FF2B5EF4-FFF2-40B4-BE49-F238E27FC236}">
                <a16:creationId xmlns:a16="http://schemas.microsoft.com/office/drawing/2014/main" id="{57E30345-F636-4C3F-AE69-C3616B085F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9906" y="6601389"/>
            <a:ext cx="90000" cy="90000"/>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EAE7C2D5-15AE-4859-9CB0-7D895F242A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06447" y="6601389"/>
            <a:ext cx="110702" cy="90000"/>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EE537E40-66BF-4650-85D5-AB09C982C4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78259" y="6598153"/>
            <a:ext cx="90150" cy="90000"/>
          </a:xfrm>
          <a:prstGeom prst="rect">
            <a:avLst/>
          </a:prstGeom>
        </p:spPr>
      </p:pic>
    </p:spTree>
    <p:extLst>
      <p:ext uri="{BB962C8B-B14F-4D97-AF65-F5344CB8AC3E}">
        <p14:creationId xmlns:p14="http://schemas.microsoft.com/office/powerpoint/2010/main" val="207882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doub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624750" y="567599"/>
            <a:ext cx="10900500" cy="720000"/>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196431B6-2888-4324-B2D9-6915792F1D32}"/>
              </a:ext>
            </a:extLst>
          </p:cNvPr>
          <p:cNvSpPr>
            <a:spLocks noGrp="1"/>
          </p:cNvSpPr>
          <p:nvPr>
            <p:ph type="pic" sz="quarter" idx="11"/>
          </p:nvPr>
        </p:nvSpPr>
        <p:spPr>
          <a:xfrm>
            <a:off x="6419850" y="1733550"/>
            <a:ext cx="3960000" cy="4320000"/>
          </a:xfrm>
        </p:spPr>
        <p:txBody>
          <a:bodyPr/>
          <a:lstStyle>
            <a:lvl1pPr marL="0" indent="0">
              <a:buNone/>
              <a:defRPr>
                <a:latin typeface="Century Gothic" panose="020B0502020202020204" pitchFamily="34" charset="0"/>
              </a:defRPr>
            </a:lvl1pPr>
          </a:lstStyle>
          <a:p>
            <a:endParaRPr lang="en-GB"/>
          </a:p>
        </p:txBody>
      </p:sp>
      <p:sp>
        <p:nvSpPr>
          <p:cNvPr id="14" name="Text Placeholder 13">
            <a:extLst>
              <a:ext uri="{FF2B5EF4-FFF2-40B4-BE49-F238E27FC236}">
                <a16:creationId xmlns:a16="http://schemas.microsoft.com/office/drawing/2014/main" id="{0A280530-2AB9-4686-909B-A5433A2C70AE}"/>
              </a:ext>
            </a:extLst>
          </p:cNvPr>
          <p:cNvSpPr>
            <a:spLocks noGrp="1"/>
          </p:cNvSpPr>
          <p:nvPr>
            <p:ph type="body" sz="quarter" idx="12"/>
          </p:nvPr>
        </p:nvSpPr>
        <p:spPr>
          <a:xfrm>
            <a:off x="624750" y="1733550"/>
            <a:ext cx="5471250" cy="432000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702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ic backgroun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B88ED4A-1842-4F18-B2C3-7B89DF054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a:stretch/>
        </p:blipFill>
        <p:spPr>
          <a:xfrm>
            <a:off x="0" y="3429000"/>
            <a:ext cx="12192000" cy="3429000"/>
          </a:xfrm>
          <a:prstGeom prst="rect">
            <a:avLst/>
          </a:prstGeom>
        </p:spPr>
      </p:pic>
      <p:sp>
        <p:nvSpPr>
          <p:cNvPr id="3" name="Picture Placeholder 2">
            <a:extLst>
              <a:ext uri="{FF2B5EF4-FFF2-40B4-BE49-F238E27FC236}">
                <a16:creationId xmlns:a16="http://schemas.microsoft.com/office/drawing/2014/main" id="{DE4A0967-4D31-46B5-8FF0-700D4EF71EC5}"/>
              </a:ext>
            </a:extLst>
          </p:cNvPr>
          <p:cNvSpPr>
            <a:spLocks noGrp="1"/>
          </p:cNvSpPr>
          <p:nvPr>
            <p:ph type="pic" sz="quarter" idx="10"/>
          </p:nvPr>
        </p:nvSpPr>
        <p:spPr>
          <a:xfrm>
            <a:off x="0" y="0"/>
            <a:ext cx="12197752" cy="6771735"/>
          </a:xfrm>
          <a:custGeom>
            <a:avLst/>
            <a:gdLst>
              <a:gd name="connsiteX0" fmla="*/ 0 w 12192000"/>
              <a:gd name="connsiteY0" fmla="*/ 6762750 h 6762750"/>
              <a:gd name="connsiteX1" fmla="*/ 6096000 w 12192000"/>
              <a:gd name="connsiteY1" fmla="*/ 0 h 6762750"/>
              <a:gd name="connsiteX2" fmla="*/ 12192000 w 12192000"/>
              <a:gd name="connsiteY2" fmla="*/ 6762750 h 6762750"/>
              <a:gd name="connsiteX3" fmla="*/ 0 w 12192000"/>
              <a:gd name="connsiteY3" fmla="*/ 6762750 h 6762750"/>
              <a:gd name="connsiteX0" fmla="*/ 0 w 12192000"/>
              <a:gd name="connsiteY0" fmla="*/ 6754124 h 6754124"/>
              <a:gd name="connsiteX1" fmla="*/ 5751 w 12192000"/>
              <a:gd name="connsiteY1" fmla="*/ 0 h 6754124"/>
              <a:gd name="connsiteX2" fmla="*/ 12192000 w 12192000"/>
              <a:gd name="connsiteY2" fmla="*/ 6754124 h 6754124"/>
              <a:gd name="connsiteX3" fmla="*/ 0 w 12192000"/>
              <a:gd name="connsiteY3" fmla="*/ 6754124 h 6754124"/>
              <a:gd name="connsiteX0" fmla="*/ 0 w 12192000"/>
              <a:gd name="connsiteY0" fmla="*/ 6754124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6754124 h 6754124"/>
              <a:gd name="connsiteX0" fmla="*/ 0 w 12192000"/>
              <a:gd name="connsiteY0" fmla="*/ 4433618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4433618 h 6754124"/>
              <a:gd name="connsiteX0" fmla="*/ 0 w 12174747"/>
              <a:gd name="connsiteY0" fmla="*/ 4433618 h 6745857"/>
              <a:gd name="connsiteX1" fmla="*/ 5751 w 12174747"/>
              <a:gd name="connsiteY1" fmla="*/ 0 h 6745857"/>
              <a:gd name="connsiteX2" fmla="*/ 12174747 w 12174747"/>
              <a:gd name="connsiteY2" fmla="*/ 3536471 h 6745857"/>
              <a:gd name="connsiteX3" fmla="*/ 4226943 w 12174747"/>
              <a:gd name="connsiteY3" fmla="*/ 6745857 h 6745857"/>
              <a:gd name="connsiteX4" fmla="*/ 0 w 12174747"/>
              <a:gd name="connsiteY4" fmla="*/ 4433618 h 6745857"/>
              <a:gd name="connsiteX0" fmla="*/ 0 w 12174747"/>
              <a:gd name="connsiteY0" fmla="*/ 4433618 h 6763110"/>
              <a:gd name="connsiteX1" fmla="*/ 5751 w 12174747"/>
              <a:gd name="connsiteY1" fmla="*/ 0 h 6763110"/>
              <a:gd name="connsiteX2" fmla="*/ 12174747 w 12174747"/>
              <a:gd name="connsiteY2" fmla="*/ 3536471 h 6763110"/>
              <a:gd name="connsiteX3" fmla="*/ 4226943 w 12174747"/>
              <a:gd name="connsiteY3" fmla="*/ 6763110 h 6763110"/>
              <a:gd name="connsiteX4" fmla="*/ 0 w 12174747"/>
              <a:gd name="connsiteY4" fmla="*/ 4433618 h 6763110"/>
              <a:gd name="connsiteX0" fmla="*/ 0 w 12174747"/>
              <a:gd name="connsiteY0" fmla="*/ 4433618 h 6763110"/>
              <a:gd name="connsiteX1" fmla="*/ 5751 w 12174747"/>
              <a:gd name="connsiteY1" fmla="*/ 0 h 6763110"/>
              <a:gd name="connsiteX2" fmla="*/ 8367624 w 12174747"/>
              <a:gd name="connsiteY2" fmla="*/ 2415397 h 6763110"/>
              <a:gd name="connsiteX3" fmla="*/ 12174747 w 12174747"/>
              <a:gd name="connsiteY3" fmla="*/ 3536471 h 6763110"/>
              <a:gd name="connsiteX4" fmla="*/ 4226943 w 12174747"/>
              <a:gd name="connsiteY4" fmla="*/ 6763110 h 6763110"/>
              <a:gd name="connsiteX5" fmla="*/ 0 w 12174747"/>
              <a:gd name="connsiteY5" fmla="*/ 4433618 h 6763110"/>
              <a:gd name="connsiteX0" fmla="*/ 0 w 12197752"/>
              <a:gd name="connsiteY0" fmla="*/ 4442243 h 6771735"/>
              <a:gd name="connsiteX1" fmla="*/ 5751 w 12197752"/>
              <a:gd name="connsiteY1" fmla="*/ 8625 h 6771735"/>
              <a:gd name="connsiteX2" fmla="*/ 12197752 w 12197752"/>
              <a:gd name="connsiteY2" fmla="*/ 0 h 6771735"/>
              <a:gd name="connsiteX3" fmla="*/ 12174747 w 12197752"/>
              <a:gd name="connsiteY3" fmla="*/ 3545096 h 6771735"/>
              <a:gd name="connsiteX4" fmla="*/ 4226943 w 12197752"/>
              <a:gd name="connsiteY4" fmla="*/ 6771735 h 6771735"/>
              <a:gd name="connsiteX5" fmla="*/ 0 w 12197752"/>
              <a:gd name="connsiteY5" fmla="*/ 4442243 h 67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752" h="6771735">
                <a:moveTo>
                  <a:pt x="0" y="4442243"/>
                </a:moveTo>
                <a:lnTo>
                  <a:pt x="5751" y="8625"/>
                </a:lnTo>
                <a:lnTo>
                  <a:pt x="12197752" y="0"/>
                </a:lnTo>
                <a:lnTo>
                  <a:pt x="12174747" y="3545096"/>
                </a:lnTo>
                <a:lnTo>
                  <a:pt x="4226943" y="6771735"/>
                </a:lnTo>
                <a:lnTo>
                  <a:pt x="0" y="4442243"/>
                </a:lnTo>
                <a:close/>
              </a:path>
            </a:pathLst>
          </a:custGeom>
        </p:spPr>
        <p:txBody>
          <a:bodyPr/>
          <a:lstStyle/>
          <a:p>
            <a:endParaRPr lang="en-GB"/>
          </a:p>
        </p:txBody>
      </p:sp>
    </p:spTree>
    <p:extLst>
      <p:ext uri="{BB962C8B-B14F-4D97-AF65-F5344CB8AC3E}">
        <p14:creationId xmlns:p14="http://schemas.microsoft.com/office/powerpoint/2010/main" val="30432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ef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90"/>
          <a:stretch/>
        </p:blipFill>
        <p:spPr>
          <a:xfrm>
            <a:off x="0" y="2907102"/>
            <a:ext cx="12192000" cy="3950898"/>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2181" cy="5721058"/>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53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righ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6799" cy="4888276"/>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7299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doub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624750" y="567599"/>
            <a:ext cx="10900500" cy="720000"/>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196431B6-2888-4324-B2D9-6915792F1D32}"/>
              </a:ext>
            </a:extLst>
          </p:cNvPr>
          <p:cNvSpPr>
            <a:spLocks noGrp="1"/>
          </p:cNvSpPr>
          <p:nvPr>
            <p:ph type="pic" sz="quarter" idx="11"/>
          </p:nvPr>
        </p:nvSpPr>
        <p:spPr>
          <a:xfrm>
            <a:off x="6419850" y="1733550"/>
            <a:ext cx="3960000" cy="4320000"/>
          </a:xfrm>
        </p:spPr>
        <p:txBody>
          <a:bodyPr/>
          <a:lstStyle>
            <a:lvl1pPr marL="0" indent="0">
              <a:buNone/>
              <a:defRPr>
                <a:latin typeface="Century Gothic" panose="020B0502020202020204" pitchFamily="34" charset="0"/>
              </a:defRPr>
            </a:lvl1pPr>
          </a:lstStyle>
          <a:p>
            <a:endParaRPr lang="en-GB"/>
          </a:p>
        </p:txBody>
      </p:sp>
      <p:sp>
        <p:nvSpPr>
          <p:cNvPr id="14" name="Text Placeholder 13">
            <a:extLst>
              <a:ext uri="{FF2B5EF4-FFF2-40B4-BE49-F238E27FC236}">
                <a16:creationId xmlns:a16="http://schemas.microsoft.com/office/drawing/2014/main" id="{0A280530-2AB9-4686-909B-A5433A2C70AE}"/>
              </a:ext>
            </a:extLst>
          </p:cNvPr>
          <p:cNvSpPr>
            <a:spLocks noGrp="1"/>
          </p:cNvSpPr>
          <p:nvPr>
            <p:ph type="body" sz="quarter" idx="12"/>
          </p:nvPr>
        </p:nvSpPr>
        <p:spPr>
          <a:xfrm>
            <a:off x="624750" y="1733550"/>
            <a:ext cx="5471250" cy="432000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702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B21AF912-A7DD-4F2F-AD1C-4ECE784EE417}"/>
              </a:ext>
            </a:extLst>
          </p:cNvPr>
          <p:cNvSpPr>
            <a:spLocks noGrp="1"/>
          </p:cNvSpPr>
          <p:nvPr>
            <p:ph sz="quarter" idx="13"/>
          </p:nvPr>
        </p:nvSpPr>
        <p:spPr>
          <a:xfrm>
            <a:off x="1905000" y="1676400"/>
            <a:ext cx="9719398"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1904999" y="567599"/>
            <a:ext cx="9719399"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6120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text">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11250" y="1562099"/>
            <a:ext cx="5256000" cy="4667249"/>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57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text_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26402"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267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ackgrou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0DD920-7385-4DCB-B714-F081CC5515DB}"/>
              </a:ext>
            </a:extLst>
          </p:cNvPr>
          <p:cNvSpPr>
            <a:spLocks noGrp="1"/>
          </p:cNvSpPr>
          <p:nvPr>
            <p:ph type="pic" sz="quarter" idx="10"/>
          </p:nvPr>
        </p:nvSpPr>
        <p:spPr>
          <a:xfrm>
            <a:off x="-9458" y="0"/>
            <a:ext cx="12197313" cy="6858000"/>
          </a:xfrm>
          <a:custGeom>
            <a:avLst/>
            <a:gdLst>
              <a:gd name="connsiteX0" fmla="*/ 1526865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1526865 w 12192000"/>
              <a:gd name="connsiteY8" fmla="*/ 0 h 6858000"/>
              <a:gd name="connsiteX0" fmla="*/ 7418707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7418707 w 12192000"/>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192000 w 12204916"/>
              <a:gd name="connsiteY3" fmla="*/ 5331135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8103090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27334 w 12213543"/>
              <a:gd name="connsiteY0" fmla="*/ 0 h 6858000"/>
              <a:gd name="connsiteX1" fmla="*/ 12213543 w 12213543"/>
              <a:gd name="connsiteY1" fmla="*/ 0 h 6858000"/>
              <a:gd name="connsiteX2" fmla="*/ 12200627 w 12213543"/>
              <a:gd name="connsiteY2" fmla="*/ 1143023 h 6858000"/>
              <a:gd name="connsiteX3" fmla="*/ 12209254 w 12213543"/>
              <a:gd name="connsiteY3" fmla="*/ 5227618 h 6858000"/>
              <a:gd name="connsiteX4" fmla="*/ 8111717 w 12213543"/>
              <a:gd name="connsiteY4" fmla="*/ 6858000 h 6858000"/>
              <a:gd name="connsiteX5" fmla="*/ 1151650 w 12213543"/>
              <a:gd name="connsiteY5" fmla="*/ 6858000 h 6858000"/>
              <a:gd name="connsiteX6" fmla="*/ 0 w 12213543"/>
              <a:gd name="connsiteY6" fmla="*/ 6853664 h 6858000"/>
              <a:gd name="connsiteX7" fmla="*/ 8627 w 12213543"/>
              <a:gd name="connsiteY7" fmla="*/ 1526865 h 6858000"/>
              <a:gd name="connsiteX8" fmla="*/ 7427334 w 12213543"/>
              <a:gd name="connsiteY8" fmla="*/ 0 h 6858000"/>
              <a:gd name="connsiteX0" fmla="*/ 7428163 w 12214372"/>
              <a:gd name="connsiteY0" fmla="*/ 0 h 6858000"/>
              <a:gd name="connsiteX1" fmla="*/ 12214372 w 12214372"/>
              <a:gd name="connsiteY1" fmla="*/ 0 h 6858000"/>
              <a:gd name="connsiteX2" fmla="*/ 12201456 w 12214372"/>
              <a:gd name="connsiteY2" fmla="*/ 1143023 h 6858000"/>
              <a:gd name="connsiteX3" fmla="*/ 12210083 w 12214372"/>
              <a:gd name="connsiteY3" fmla="*/ 5227618 h 6858000"/>
              <a:gd name="connsiteX4" fmla="*/ 8112546 w 12214372"/>
              <a:gd name="connsiteY4" fmla="*/ 6858000 h 6858000"/>
              <a:gd name="connsiteX5" fmla="*/ 1152479 w 12214372"/>
              <a:gd name="connsiteY5" fmla="*/ 6858000 h 6858000"/>
              <a:gd name="connsiteX6" fmla="*/ 829 w 12214372"/>
              <a:gd name="connsiteY6" fmla="*/ 6853664 h 6858000"/>
              <a:gd name="connsiteX7" fmla="*/ 830 w 12214372"/>
              <a:gd name="connsiteY7" fmla="*/ 1518238 h 6858000"/>
              <a:gd name="connsiteX8" fmla="*/ 7428163 w 12214372"/>
              <a:gd name="connsiteY8" fmla="*/ 0 h 6858000"/>
              <a:gd name="connsiteX0" fmla="*/ 7428163 w 12210083"/>
              <a:gd name="connsiteY0" fmla="*/ 0 h 6858000"/>
              <a:gd name="connsiteX1" fmla="*/ 12205746 w 12210083"/>
              <a:gd name="connsiteY1" fmla="*/ 0 h 6858000"/>
              <a:gd name="connsiteX2" fmla="*/ 12201456 w 12210083"/>
              <a:gd name="connsiteY2" fmla="*/ 1143023 h 6858000"/>
              <a:gd name="connsiteX3" fmla="*/ 12210083 w 12210083"/>
              <a:gd name="connsiteY3" fmla="*/ 5227618 h 6858000"/>
              <a:gd name="connsiteX4" fmla="*/ 8112546 w 12210083"/>
              <a:gd name="connsiteY4" fmla="*/ 6858000 h 6858000"/>
              <a:gd name="connsiteX5" fmla="*/ 1152479 w 12210083"/>
              <a:gd name="connsiteY5" fmla="*/ 6858000 h 6858000"/>
              <a:gd name="connsiteX6" fmla="*/ 829 w 12210083"/>
              <a:gd name="connsiteY6" fmla="*/ 6853664 h 6858000"/>
              <a:gd name="connsiteX7" fmla="*/ 830 w 12210083"/>
              <a:gd name="connsiteY7" fmla="*/ 1518238 h 6858000"/>
              <a:gd name="connsiteX8" fmla="*/ 7428163 w 12210083"/>
              <a:gd name="connsiteY8" fmla="*/ 0 h 6858000"/>
              <a:gd name="connsiteX0" fmla="*/ 7428163 w 12210083"/>
              <a:gd name="connsiteY0" fmla="*/ 0 h 6858000"/>
              <a:gd name="connsiteX1" fmla="*/ 12205746 w 12210083"/>
              <a:gd name="connsiteY1" fmla="*/ 0 h 6858000"/>
              <a:gd name="connsiteX2" fmla="*/ 12210083 w 12210083"/>
              <a:gd name="connsiteY2" fmla="*/ 5227618 h 6858000"/>
              <a:gd name="connsiteX3" fmla="*/ 8112546 w 12210083"/>
              <a:gd name="connsiteY3" fmla="*/ 6858000 h 6858000"/>
              <a:gd name="connsiteX4" fmla="*/ 1152479 w 12210083"/>
              <a:gd name="connsiteY4" fmla="*/ 6858000 h 6858000"/>
              <a:gd name="connsiteX5" fmla="*/ 829 w 12210083"/>
              <a:gd name="connsiteY5" fmla="*/ 6853664 h 6858000"/>
              <a:gd name="connsiteX6" fmla="*/ 830 w 12210083"/>
              <a:gd name="connsiteY6" fmla="*/ 1518238 h 6858000"/>
              <a:gd name="connsiteX7" fmla="*/ 7428163 w 12210083"/>
              <a:gd name="connsiteY7" fmla="*/ 0 h 6858000"/>
              <a:gd name="connsiteX0" fmla="*/ 7428163 w 12205754"/>
              <a:gd name="connsiteY0" fmla="*/ 0 h 6858000"/>
              <a:gd name="connsiteX1" fmla="*/ 12205746 w 12205754"/>
              <a:gd name="connsiteY1" fmla="*/ 0 h 6858000"/>
              <a:gd name="connsiteX2" fmla="*/ 12028928 w 12205754"/>
              <a:gd name="connsiteY2" fmla="*/ 5210365 h 6858000"/>
              <a:gd name="connsiteX3" fmla="*/ 8112546 w 12205754"/>
              <a:gd name="connsiteY3" fmla="*/ 6858000 h 6858000"/>
              <a:gd name="connsiteX4" fmla="*/ 1152479 w 12205754"/>
              <a:gd name="connsiteY4" fmla="*/ 6858000 h 6858000"/>
              <a:gd name="connsiteX5" fmla="*/ 829 w 12205754"/>
              <a:gd name="connsiteY5" fmla="*/ 6853664 h 6858000"/>
              <a:gd name="connsiteX6" fmla="*/ 830 w 12205754"/>
              <a:gd name="connsiteY6" fmla="*/ 1518238 h 6858000"/>
              <a:gd name="connsiteX7" fmla="*/ 7428163 w 12205754"/>
              <a:gd name="connsiteY7" fmla="*/ 0 h 6858000"/>
              <a:gd name="connsiteX0" fmla="*/ 7428163 w 12205839"/>
              <a:gd name="connsiteY0" fmla="*/ 0 h 6858000"/>
              <a:gd name="connsiteX1" fmla="*/ 12205746 w 12205839"/>
              <a:gd name="connsiteY1" fmla="*/ 0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2830"/>
              <a:gd name="connsiteY0" fmla="*/ 0 h 6858000"/>
              <a:gd name="connsiteX1" fmla="*/ 11921074 w 12192830"/>
              <a:gd name="connsiteY1" fmla="*/ 215661 h 6858000"/>
              <a:gd name="connsiteX2" fmla="*/ 12192830 w 12192830"/>
              <a:gd name="connsiteY2" fmla="*/ 5227618 h 6858000"/>
              <a:gd name="connsiteX3" fmla="*/ 8112546 w 12192830"/>
              <a:gd name="connsiteY3" fmla="*/ 6858000 h 6858000"/>
              <a:gd name="connsiteX4" fmla="*/ 1152479 w 12192830"/>
              <a:gd name="connsiteY4" fmla="*/ 6858000 h 6858000"/>
              <a:gd name="connsiteX5" fmla="*/ 829 w 12192830"/>
              <a:gd name="connsiteY5" fmla="*/ 6853664 h 6858000"/>
              <a:gd name="connsiteX6" fmla="*/ 830 w 12192830"/>
              <a:gd name="connsiteY6" fmla="*/ 1518238 h 6858000"/>
              <a:gd name="connsiteX7" fmla="*/ 7428163 w 12192830"/>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1152479 w 12197313"/>
              <a:gd name="connsiteY4" fmla="*/ 6858000 h 6858000"/>
              <a:gd name="connsiteX5" fmla="*/ 829 w 12197313"/>
              <a:gd name="connsiteY5" fmla="*/ 6853664 h 6858000"/>
              <a:gd name="connsiteX6" fmla="*/ 830 w 12197313"/>
              <a:gd name="connsiteY6" fmla="*/ 1518238 h 6858000"/>
              <a:gd name="connsiteX7" fmla="*/ 7428163 w 12197313"/>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829 w 12197313"/>
              <a:gd name="connsiteY4" fmla="*/ 6853664 h 6858000"/>
              <a:gd name="connsiteX5" fmla="*/ 830 w 12197313"/>
              <a:gd name="connsiteY5" fmla="*/ 1518238 h 6858000"/>
              <a:gd name="connsiteX6" fmla="*/ 7428163 w 1219731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313" h="6858000">
                <a:moveTo>
                  <a:pt x="7428163" y="0"/>
                </a:moveTo>
                <a:lnTo>
                  <a:pt x="12197120" y="8627"/>
                </a:lnTo>
                <a:cubicBezTo>
                  <a:pt x="12198566" y="1751166"/>
                  <a:pt x="12191384" y="3485079"/>
                  <a:pt x="12192830" y="5227618"/>
                </a:cubicBezTo>
                <a:lnTo>
                  <a:pt x="8112546" y="6858000"/>
                </a:lnTo>
                <a:lnTo>
                  <a:pt x="829" y="6853664"/>
                </a:lnTo>
                <a:cubicBezTo>
                  <a:pt x="3705" y="5078064"/>
                  <a:pt x="-2046" y="3293838"/>
                  <a:pt x="830" y="1518238"/>
                </a:cubicBezTo>
                <a:lnTo>
                  <a:pt x="7428163" y="0"/>
                </a:lnTo>
                <a:close/>
              </a:path>
            </a:pathLst>
          </a:custGeom>
        </p:spPr>
        <p:txBody>
          <a:bodyPr/>
          <a:lstStyle/>
          <a:p>
            <a:endParaRPr lang="en-GB"/>
          </a:p>
        </p:txBody>
      </p:sp>
      <p:pic>
        <p:nvPicPr>
          <p:cNvPr id="7" name="Picture 6" descr="A picture containing text, display&#10;&#10;Description automatically generated">
            <a:extLst>
              <a:ext uri="{FF2B5EF4-FFF2-40B4-BE49-F238E27FC236}">
                <a16:creationId xmlns:a16="http://schemas.microsoft.com/office/drawing/2014/main" id="{14CCDBAA-3129-410D-9F51-1340E16971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97"/>
          <a:stretch/>
        </p:blipFill>
        <p:spPr>
          <a:xfrm>
            <a:off x="0" y="5184474"/>
            <a:ext cx="12192000" cy="1673525"/>
          </a:xfrm>
          <a:prstGeom prst="rect">
            <a:avLst/>
          </a:prstGeom>
        </p:spPr>
      </p:pic>
      <p:sp>
        <p:nvSpPr>
          <p:cNvPr id="11" name="Text Placeholder 10">
            <a:extLst>
              <a:ext uri="{FF2B5EF4-FFF2-40B4-BE49-F238E27FC236}">
                <a16:creationId xmlns:a16="http://schemas.microsoft.com/office/drawing/2014/main" id="{B7100749-7E92-4B59-8C85-02EF82305D85}"/>
              </a:ext>
            </a:extLst>
          </p:cNvPr>
          <p:cNvSpPr>
            <a:spLocks noGrp="1"/>
          </p:cNvSpPr>
          <p:nvPr>
            <p:ph type="body" sz="quarter" idx="11"/>
          </p:nvPr>
        </p:nvSpPr>
        <p:spPr>
          <a:xfrm>
            <a:off x="590550" y="1943100"/>
            <a:ext cx="5505450" cy="4171950"/>
          </a:xfrm>
          <a:solidFill>
            <a:schemeClr val="bg1">
              <a:alpha val="50000"/>
            </a:schemeClr>
          </a:solidFill>
        </p:spPr>
        <p:txBody>
          <a:bodyPr lIns="180000" tIns="180000" rIns="180000" bIns="180000"/>
          <a:lstStyle>
            <a:lvl1pPr marL="0" indent="0">
              <a:buNone/>
              <a:defRPr sz="3600">
                <a:latin typeface="Century Gothic" panose="020B0502020202020204" pitchFamily="34" charset="0"/>
              </a:defRPr>
            </a:lvl1pPr>
            <a:lvl2pPr marL="0" indent="0">
              <a:buFont typeface="Arial" panose="020B0604020202020204" pitchFamily="34" charset="0"/>
              <a:buNone/>
              <a:defRPr sz="2600">
                <a:latin typeface="Century Gothic" panose="020B0502020202020204" pitchFamily="34" charset="0"/>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a:p>
            <a:pPr lvl="1"/>
            <a:r>
              <a:rPr lang="en-US" dirty="0"/>
              <a:t>Second level</a:t>
            </a:r>
          </a:p>
        </p:txBody>
      </p:sp>
      <p:pic>
        <p:nvPicPr>
          <p:cNvPr id="5" name="Picture 4" descr="A picture containing text, display&#10;&#10;Description automatically generated">
            <a:extLst>
              <a:ext uri="{FF2B5EF4-FFF2-40B4-BE49-F238E27FC236}">
                <a16:creationId xmlns:a16="http://schemas.microsoft.com/office/drawing/2014/main" id="{E906D34D-7444-4FA6-AB57-53F199478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107"/>
          <a:stretch/>
        </p:blipFill>
        <p:spPr>
          <a:xfrm>
            <a:off x="0" y="0"/>
            <a:ext cx="12192000" cy="1570008"/>
          </a:xfrm>
          <a:prstGeom prst="rect">
            <a:avLst/>
          </a:prstGeom>
        </p:spPr>
      </p:pic>
    </p:spTree>
    <p:extLst>
      <p:ext uri="{BB962C8B-B14F-4D97-AF65-F5344CB8AC3E}">
        <p14:creationId xmlns:p14="http://schemas.microsoft.com/office/powerpoint/2010/main" val="39709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ED56D-B50B-4D6A-9AE4-4CC732A0A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8F1D25-13F7-47C1-8FE9-FBBF3671A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9CAA-2ED1-4A69-839D-93097AE3E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EC594-D175-4402-AE84-658A904C5109}" type="datetimeFigureOut">
              <a:rPr lang="en-GB" smtClean="0"/>
              <a:t>31/10/2023</a:t>
            </a:fld>
            <a:endParaRPr lang="en-GB"/>
          </a:p>
        </p:txBody>
      </p:sp>
      <p:sp>
        <p:nvSpPr>
          <p:cNvPr id="5" name="Footer Placeholder 4">
            <a:extLst>
              <a:ext uri="{FF2B5EF4-FFF2-40B4-BE49-F238E27FC236}">
                <a16:creationId xmlns:a16="http://schemas.microsoft.com/office/drawing/2014/main" id="{C82DC0B4-CB8A-4A69-98D0-F794DD33E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87A538-42B3-4130-9BC8-7CCED5DB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4E0C-6C3F-4DC6-8385-15486F5BC261}" type="slidenum">
              <a:rPr lang="en-GB" smtClean="0"/>
              <a:t>‹#›</a:t>
            </a:fld>
            <a:endParaRPr lang="en-GB"/>
          </a:p>
        </p:txBody>
      </p:sp>
    </p:spTree>
    <p:extLst>
      <p:ext uri="{BB962C8B-B14F-4D97-AF65-F5344CB8AC3E}">
        <p14:creationId xmlns:p14="http://schemas.microsoft.com/office/powerpoint/2010/main" val="23237301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57" r:id="rId5"/>
    <p:sldLayoutId id="2147483660" r:id="rId6"/>
    <p:sldLayoutId id="2147483658" r:id="rId7"/>
    <p:sldLayoutId id="2147483661"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ED56D-B50B-4D6A-9AE4-4CC732A0A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8F1D25-13F7-47C1-8FE9-FBBF3671A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9CAA-2ED1-4A69-839D-93097AE3E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EC594-D175-4402-AE84-658A904C5109}" type="datetimeFigureOut">
              <a:rPr lang="en-GB" smtClean="0"/>
              <a:t>31/10/2023</a:t>
            </a:fld>
            <a:endParaRPr lang="en-GB"/>
          </a:p>
        </p:txBody>
      </p:sp>
      <p:sp>
        <p:nvSpPr>
          <p:cNvPr id="5" name="Footer Placeholder 4">
            <a:extLst>
              <a:ext uri="{FF2B5EF4-FFF2-40B4-BE49-F238E27FC236}">
                <a16:creationId xmlns:a16="http://schemas.microsoft.com/office/drawing/2014/main" id="{C82DC0B4-CB8A-4A69-98D0-F794DD33E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87A538-42B3-4130-9BC8-7CCED5DB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4E0C-6C3F-4DC6-8385-15486F5BC261}" type="slidenum">
              <a:rPr lang="en-GB" smtClean="0"/>
              <a:t>‹#›</a:t>
            </a:fld>
            <a:endParaRPr lang="en-GB"/>
          </a:p>
        </p:txBody>
      </p:sp>
    </p:spTree>
    <p:extLst>
      <p:ext uri="{BB962C8B-B14F-4D97-AF65-F5344CB8AC3E}">
        <p14:creationId xmlns:p14="http://schemas.microsoft.com/office/powerpoint/2010/main" val="23237301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www.wiltshire.police.uk/" TargetMode="External"/><Relationship Id="rId3" Type="http://schemas.openxmlformats.org/officeDocument/2006/relationships/hyperlink" Target="http://www.wiltsmessaging.co.uk/" TargetMode="External"/><Relationship Id="rId7" Type="http://schemas.openxmlformats.org/officeDocument/2006/relationships/hyperlink" Target="https://www.facebook.com/BradfordOnAvonPolice/" TargetMode="External"/><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hyperlink" Target="https://www.facebook.com/MelkshamPolice/" TargetMode="External"/><Relationship Id="rId5" Type="http://schemas.openxmlformats.org/officeDocument/2006/relationships/hyperlink" Target="https://twitter.com/trowbridgecpt" TargetMode="External"/><Relationship Id="rId10" Type="http://schemas.openxmlformats.org/officeDocument/2006/relationships/image" Target="../media/image28.png"/><Relationship Id="rId4" Type="http://schemas.openxmlformats.org/officeDocument/2006/relationships/hyperlink" Target="https://www.facebook.com/TrowbridgePolice/" TargetMode="External"/><Relationship Id="rId9" Type="http://schemas.openxmlformats.org/officeDocument/2006/relationships/hyperlink" Target="http://www.wiltshire-pcc.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person in a yellow vest looking at trees&#10;&#10;Description automatically generated">
            <a:extLst>
              <a:ext uri="{FF2B5EF4-FFF2-40B4-BE49-F238E27FC236}">
                <a16:creationId xmlns:a16="http://schemas.microsoft.com/office/drawing/2014/main" id="{EB7D2192-7D86-EAA6-617C-1D38E3796F31}"/>
              </a:ext>
            </a:extLst>
          </p:cNvPr>
          <p:cNvPicPr>
            <a:picLocks noGrp="1" noChangeAspect="1"/>
          </p:cNvPicPr>
          <p:nvPr>
            <p:ph type="pic" sz="quarter" idx="10"/>
          </p:nvPr>
        </p:nvPicPr>
        <p:blipFill>
          <a:blip r:embed="rId2"/>
          <a:srcRect t="29181" b="29181"/>
          <a:stretch/>
        </p:blipFill>
        <p:spPr/>
      </p:pic>
      <p:sp>
        <p:nvSpPr>
          <p:cNvPr id="21" name="TextBox 20">
            <a:extLst>
              <a:ext uri="{FF2B5EF4-FFF2-40B4-BE49-F238E27FC236}">
                <a16:creationId xmlns:a16="http://schemas.microsoft.com/office/drawing/2014/main" id="{16320A39-4D4E-EB53-7EE6-16081FE4C38C}"/>
              </a:ext>
            </a:extLst>
          </p:cNvPr>
          <p:cNvSpPr txBox="1"/>
          <p:nvPr/>
        </p:nvSpPr>
        <p:spPr>
          <a:xfrm>
            <a:off x="171219" y="5012467"/>
            <a:ext cx="9322934"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cs typeface="Calibri"/>
              </a:rPr>
              <a:t>Melksham &amp; Bradford on Avon Neighbourhood Policing Team</a:t>
            </a:r>
            <a:endParaRPr lang="en-US" sz="2800" u="sng" dirty="0">
              <a:cs typeface="Calibri"/>
            </a:endParaRPr>
          </a:p>
          <a:p>
            <a:endParaRPr lang="en-US" sz="2800" u="sng" dirty="0">
              <a:cs typeface="Calibri"/>
            </a:endParaRPr>
          </a:p>
          <a:p>
            <a:pPr algn="ctr"/>
            <a:r>
              <a:rPr lang="en-US" sz="2800" b="1" u="sng" dirty="0">
                <a:cs typeface="Calibri"/>
              </a:rPr>
              <a:t>Rural Report Oct 2023</a:t>
            </a:r>
          </a:p>
        </p:txBody>
      </p:sp>
    </p:spTree>
    <p:extLst>
      <p:ext uri="{BB962C8B-B14F-4D97-AF65-F5344CB8AC3E}">
        <p14:creationId xmlns:p14="http://schemas.microsoft.com/office/powerpoint/2010/main" val="401854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28D523-D84F-AA58-B623-435E7469C1CF}"/>
              </a:ext>
            </a:extLst>
          </p:cNvPr>
          <p:cNvPicPr>
            <a:picLocks noChangeAspect="1"/>
          </p:cNvPicPr>
          <p:nvPr/>
        </p:nvPicPr>
        <p:blipFill>
          <a:blip r:embed="rId3"/>
          <a:stretch>
            <a:fillRect/>
          </a:stretch>
        </p:blipFill>
        <p:spPr>
          <a:xfrm>
            <a:off x="1590675" y="746363"/>
            <a:ext cx="8794679" cy="5178446"/>
          </a:xfrm>
          <a:prstGeom prst="rect">
            <a:avLst/>
          </a:prstGeom>
        </p:spPr>
      </p:pic>
      <p:sp>
        <p:nvSpPr>
          <p:cNvPr id="6" name="Text Placeholder 5">
            <a:extLst>
              <a:ext uri="{FF2B5EF4-FFF2-40B4-BE49-F238E27FC236}">
                <a16:creationId xmlns:a16="http://schemas.microsoft.com/office/drawing/2014/main" id="{2C83FD90-C6F4-21F8-3219-1246161201B2}"/>
              </a:ext>
            </a:extLst>
          </p:cNvPr>
          <p:cNvSpPr>
            <a:spLocks noGrp="1"/>
          </p:cNvSpPr>
          <p:nvPr>
            <p:ph type="body" sz="quarter" idx="10"/>
          </p:nvPr>
        </p:nvSpPr>
        <p:spPr>
          <a:xfrm>
            <a:off x="192505" y="176463"/>
            <a:ext cx="4058653" cy="689811"/>
          </a:xfrm>
        </p:spPr>
        <p:txBody>
          <a:bodyPr/>
          <a:lstStyle/>
          <a:p>
            <a:r>
              <a:rPr lang="en-GB" sz="2400" b="1" u="sng" dirty="0"/>
              <a:t>Meet your team</a:t>
            </a:r>
            <a:r>
              <a:rPr lang="en-GB" dirty="0"/>
              <a:t>:</a:t>
            </a:r>
          </a:p>
        </p:txBody>
      </p:sp>
      <p:pic>
        <p:nvPicPr>
          <p:cNvPr id="7" name="Picture 6">
            <a:extLst>
              <a:ext uri="{FF2B5EF4-FFF2-40B4-BE49-F238E27FC236}">
                <a16:creationId xmlns:a16="http://schemas.microsoft.com/office/drawing/2014/main" id="{D1146F6C-9EC8-331C-9782-67AD4CAD5E84}"/>
              </a:ext>
            </a:extLst>
          </p:cNvPr>
          <p:cNvPicPr>
            <a:picLocks noChangeAspect="1"/>
          </p:cNvPicPr>
          <p:nvPr/>
        </p:nvPicPr>
        <p:blipFill>
          <a:blip r:embed="rId4"/>
          <a:stretch>
            <a:fillRect/>
          </a:stretch>
        </p:blipFill>
        <p:spPr>
          <a:xfrm>
            <a:off x="1900179" y="5744593"/>
            <a:ext cx="8175670" cy="936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A85D652B-244B-53E1-A05C-8262B62ED49D}"/>
              </a:ext>
            </a:extLst>
          </p:cNvPr>
          <p:cNvSpPr txBox="1"/>
          <p:nvPr/>
        </p:nvSpPr>
        <p:spPr>
          <a:xfrm>
            <a:off x="6182961" y="746363"/>
            <a:ext cx="2270589" cy="400110"/>
          </a:xfrm>
          <a:prstGeom prst="rect">
            <a:avLst/>
          </a:prstGeom>
          <a:noFill/>
        </p:spPr>
        <p:txBody>
          <a:bodyPr wrap="square" rtlCol="0">
            <a:spAutoFit/>
          </a:bodyPr>
          <a:lstStyle/>
          <a:p>
            <a:r>
              <a:rPr lang="en-GB" sz="2000" b="1" u="sng" dirty="0">
                <a:highlight>
                  <a:srgbClr val="FFFF00"/>
                </a:highlight>
              </a:rPr>
              <a:t>Bradford</a:t>
            </a:r>
            <a:r>
              <a:rPr lang="en-GB" b="1" u="sng" dirty="0">
                <a:highlight>
                  <a:srgbClr val="FFFF00"/>
                </a:highlight>
              </a:rPr>
              <a:t> on Avon</a:t>
            </a:r>
          </a:p>
        </p:txBody>
      </p:sp>
      <p:sp>
        <p:nvSpPr>
          <p:cNvPr id="11" name="TextBox 10">
            <a:extLst>
              <a:ext uri="{FF2B5EF4-FFF2-40B4-BE49-F238E27FC236}">
                <a16:creationId xmlns:a16="http://schemas.microsoft.com/office/drawing/2014/main" id="{3DD6B3EF-594B-BCA5-2A85-62676B67F446}"/>
              </a:ext>
            </a:extLst>
          </p:cNvPr>
          <p:cNvSpPr txBox="1"/>
          <p:nvPr/>
        </p:nvSpPr>
        <p:spPr>
          <a:xfrm>
            <a:off x="3166436" y="746363"/>
            <a:ext cx="2270589" cy="400110"/>
          </a:xfrm>
          <a:prstGeom prst="rect">
            <a:avLst/>
          </a:prstGeom>
          <a:noFill/>
        </p:spPr>
        <p:txBody>
          <a:bodyPr wrap="square" rtlCol="0">
            <a:spAutoFit/>
          </a:bodyPr>
          <a:lstStyle/>
          <a:p>
            <a:r>
              <a:rPr lang="en-GB" sz="2000" b="1" u="sng" dirty="0">
                <a:highlight>
                  <a:srgbClr val="FFFF00"/>
                </a:highlight>
              </a:rPr>
              <a:t>Melksham</a:t>
            </a:r>
          </a:p>
        </p:txBody>
      </p:sp>
    </p:spTree>
    <p:extLst>
      <p:ext uri="{BB962C8B-B14F-4D97-AF65-F5344CB8AC3E}">
        <p14:creationId xmlns:p14="http://schemas.microsoft.com/office/powerpoint/2010/main" val="349565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0578E9-15E7-4771-B985-88791D4E9C6D}"/>
              </a:ext>
            </a:extLst>
          </p:cNvPr>
          <p:cNvSpPr>
            <a:spLocks noGrp="1"/>
          </p:cNvSpPr>
          <p:nvPr>
            <p:ph type="body" sz="quarter" idx="10"/>
          </p:nvPr>
        </p:nvSpPr>
        <p:spPr>
          <a:xfrm>
            <a:off x="624751" y="-72410"/>
            <a:ext cx="10900500" cy="6388787"/>
          </a:xfrm>
        </p:spPr>
        <p:txBody>
          <a:bodyPr>
            <a:normAutofit/>
          </a:bodyPr>
          <a:lstStyle/>
          <a:p>
            <a:pPr algn="ctr"/>
            <a:r>
              <a:rPr lang="en-GB" sz="2000" b="1" u="sng" dirty="0"/>
              <a:t>Where have we been and what have we been up to?</a:t>
            </a:r>
          </a:p>
        </p:txBody>
      </p:sp>
      <p:pic>
        <p:nvPicPr>
          <p:cNvPr id="5" name="Picture 4" descr="A poster with a police officer and a person in uniform&#10;&#10;Description automatically generated">
            <a:extLst>
              <a:ext uri="{FF2B5EF4-FFF2-40B4-BE49-F238E27FC236}">
                <a16:creationId xmlns:a16="http://schemas.microsoft.com/office/drawing/2014/main" id="{F9A2A32B-93B4-B3CB-95FE-86B10B30D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08" y="311663"/>
            <a:ext cx="2244532" cy="2996341"/>
          </a:xfrm>
          <a:prstGeom prst="rect">
            <a:avLst/>
          </a:prstGeom>
        </p:spPr>
      </p:pic>
      <p:pic>
        <p:nvPicPr>
          <p:cNvPr id="9" name="Picture 8" descr="A group of books and a pair of handcuffs&#10;&#10;Description automatically generated">
            <a:extLst>
              <a:ext uri="{FF2B5EF4-FFF2-40B4-BE49-F238E27FC236}">
                <a16:creationId xmlns:a16="http://schemas.microsoft.com/office/drawing/2014/main" id="{C9ACF147-471D-F421-64A2-2FBFDCF8F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82" y="4200521"/>
            <a:ext cx="2675459" cy="1785033"/>
          </a:xfrm>
          <a:prstGeom prst="rect">
            <a:avLst/>
          </a:prstGeom>
        </p:spPr>
      </p:pic>
      <p:pic>
        <p:nvPicPr>
          <p:cNvPr id="17" name="Picture 16" descr="A car with text overlay&#10;&#10;Description automatically generated">
            <a:extLst>
              <a:ext uri="{FF2B5EF4-FFF2-40B4-BE49-F238E27FC236}">
                <a16:creationId xmlns:a16="http://schemas.microsoft.com/office/drawing/2014/main" id="{E6C24475-E8AF-29E2-CC56-ED12D73C6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651" y="489071"/>
            <a:ext cx="2676385" cy="2227089"/>
          </a:xfrm>
          <a:prstGeom prst="rect">
            <a:avLst/>
          </a:prstGeom>
        </p:spPr>
      </p:pic>
      <p:pic>
        <p:nvPicPr>
          <p:cNvPr id="19" name="Picture 18" descr="A black dog sitting on a sidewalk&#10;&#10;Description automatically generated">
            <a:extLst>
              <a:ext uri="{FF2B5EF4-FFF2-40B4-BE49-F238E27FC236}">
                <a16:creationId xmlns:a16="http://schemas.microsoft.com/office/drawing/2014/main" id="{1DCB7FED-4BCC-84B8-6B00-4162A976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997" y="3543702"/>
            <a:ext cx="2337472" cy="2773312"/>
          </a:xfrm>
          <a:prstGeom prst="rect">
            <a:avLst/>
          </a:prstGeom>
        </p:spPr>
      </p:pic>
      <p:pic>
        <p:nvPicPr>
          <p:cNvPr id="21" name="Picture 20" descr="A room with graffiti on the walls&#10;&#10;Description automatically generated">
            <a:extLst>
              <a:ext uri="{FF2B5EF4-FFF2-40B4-BE49-F238E27FC236}">
                <a16:creationId xmlns:a16="http://schemas.microsoft.com/office/drawing/2014/main" id="{A02327FB-BE71-C652-A436-5E488517B0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9383" y="3105424"/>
            <a:ext cx="3060968" cy="3752576"/>
          </a:xfrm>
          <a:prstGeom prst="rect">
            <a:avLst/>
          </a:prstGeom>
        </p:spPr>
      </p:pic>
      <p:sp>
        <p:nvSpPr>
          <p:cNvPr id="22" name="TextBox 21">
            <a:extLst>
              <a:ext uri="{FF2B5EF4-FFF2-40B4-BE49-F238E27FC236}">
                <a16:creationId xmlns:a16="http://schemas.microsoft.com/office/drawing/2014/main" id="{CE33FE99-F19D-0E41-B399-FF2A6A4741EB}"/>
              </a:ext>
            </a:extLst>
          </p:cNvPr>
          <p:cNvSpPr txBox="1"/>
          <p:nvPr/>
        </p:nvSpPr>
        <p:spPr>
          <a:xfrm rot="10800000" flipV="1">
            <a:off x="-2" y="3331188"/>
            <a:ext cx="4866291" cy="646331"/>
          </a:xfrm>
          <a:prstGeom prst="rect">
            <a:avLst/>
          </a:prstGeom>
          <a:noFill/>
        </p:spPr>
        <p:txBody>
          <a:bodyPr wrap="square" rtlCol="0">
            <a:spAutoFit/>
          </a:bodyPr>
          <a:lstStyle/>
          <a:p>
            <a:r>
              <a:rPr lang="en-GB" b="1" dirty="0">
                <a:highlight>
                  <a:srgbClr val="FFFF00"/>
                </a:highlight>
              </a:rPr>
              <a:t>We have carried out a  number of engagements to promote Community Messaging</a:t>
            </a:r>
          </a:p>
        </p:txBody>
      </p:sp>
      <p:sp>
        <p:nvSpPr>
          <p:cNvPr id="23" name="TextBox 22">
            <a:extLst>
              <a:ext uri="{FF2B5EF4-FFF2-40B4-BE49-F238E27FC236}">
                <a16:creationId xmlns:a16="http://schemas.microsoft.com/office/drawing/2014/main" id="{7D0FA0EB-0F5E-2874-F256-1BAC8147B951}"/>
              </a:ext>
            </a:extLst>
          </p:cNvPr>
          <p:cNvSpPr txBox="1"/>
          <p:nvPr/>
        </p:nvSpPr>
        <p:spPr>
          <a:xfrm>
            <a:off x="2921463" y="2695467"/>
            <a:ext cx="5377534" cy="369332"/>
          </a:xfrm>
          <a:prstGeom prst="rect">
            <a:avLst/>
          </a:prstGeom>
          <a:noFill/>
        </p:spPr>
        <p:txBody>
          <a:bodyPr wrap="square" rtlCol="0">
            <a:spAutoFit/>
          </a:bodyPr>
          <a:lstStyle/>
          <a:p>
            <a:r>
              <a:rPr lang="en-GB" b="1" dirty="0">
                <a:highlight>
                  <a:srgbClr val="FFFF00"/>
                </a:highlight>
              </a:rPr>
              <a:t>School Visits at our local schools including Mini Police</a:t>
            </a:r>
          </a:p>
        </p:txBody>
      </p:sp>
      <p:pic>
        <p:nvPicPr>
          <p:cNvPr id="26" name="Picture 25" descr="A group of people in yellow vests&#10;&#10;Description automatically generated">
            <a:extLst>
              <a:ext uri="{FF2B5EF4-FFF2-40B4-BE49-F238E27FC236}">
                <a16:creationId xmlns:a16="http://schemas.microsoft.com/office/drawing/2014/main" id="{B3BCAB2F-4F0C-9475-02F3-83882D4842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3335" y="657418"/>
            <a:ext cx="5485662" cy="1997424"/>
          </a:xfrm>
          <a:prstGeom prst="rect">
            <a:avLst/>
          </a:prstGeom>
        </p:spPr>
      </p:pic>
      <p:sp>
        <p:nvSpPr>
          <p:cNvPr id="27" name="TextBox 26">
            <a:extLst>
              <a:ext uri="{FF2B5EF4-FFF2-40B4-BE49-F238E27FC236}">
                <a16:creationId xmlns:a16="http://schemas.microsoft.com/office/drawing/2014/main" id="{F428CB29-4305-B484-F86A-167342F6B4E9}"/>
              </a:ext>
            </a:extLst>
          </p:cNvPr>
          <p:cNvSpPr txBox="1"/>
          <p:nvPr/>
        </p:nvSpPr>
        <p:spPr>
          <a:xfrm>
            <a:off x="8298997" y="2776106"/>
            <a:ext cx="3994625" cy="646331"/>
          </a:xfrm>
          <a:prstGeom prst="rect">
            <a:avLst/>
          </a:prstGeom>
          <a:noFill/>
        </p:spPr>
        <p:txBody>
          <a:bodyPr wrap="square" rtlCol="0">
            <a:spAutoFit/>
          </a:bodyPr>
          <a:lstStyle/>
          <a:p>
            <a:r>
              <a:rPr lang="en-GB" b="1" dirty="0">
                <a:highlight>
                  <a:srgbClr val="FFFF00"/>
                </a:highlight>
              </a:rPr>
              <a:t>Force Road Safety Campaign with another event planned in November</a:t>
            </a:r>
          </a:p>
        </p:txBody>
      </p:sp>
      <p:sp>
        <p:nvSpPr>
          <p:cNvPr id="29" name="TextBox 28">
            <a:extLst>
              <a:ext uri="{FF2B5EF4-FFF2-40B4-BE49-F238E27FC236}">
                <a16:creationId xmlns:a16="http://schemas.microsoft.com/office/drawing/2014/main" id="{833DC7BC-E8F5-D1D4-0893-93EF2DD8B7E5}"/>
              </a:ext>
            </a:extLst>
          </p:cNvPr>
          <p:cNvSpPr txBox="1"/>
          <p:nvPr/>
        </p:nvSpPr>
        <p:spPr>
          <a:xfrm>
            <a:off x="7535918" y="5784419"/>
            <a:ext cx="4424900" cy="923330"/>
          </a:xfrm>
          <a:prstGeom prst="rect">
            <a:avLst/>
          </a:prstGeom>
          <a:noFill/>
        </p:spPr>
        <p:txBody>
          <a:bodyPr wrap="square" rtlCol="0">
            <a:spAutoFit/>
          </a:bodyPr>
          <a:lstStyle/>
          <a:p>
            <a:r>
              <a:rPr lang="en-GB" b="1" dirty="0">
                <a:highlight>
                  <a:srgbClr val="FFFF00"/>
                </a:highlight>
              </a:rPr>
              <a:t>A further drug warrant completed in Melksham with co-accused address in Bristol for drugs- with the help of PD RAIN</a:t>
            </a:r>
          </a:p>
        </p:txBody>
      </p:sp>
      <p:sp>
        <p:nvSpPr>
          <p:cNvPr id="30" name="TextBox 29">
            <a:extLst>
              <a:ext uri="{FF2B5EF4-FFF2-40B4-BE49-F238E27FC236}">
                <a16:creationId xmlns:a16="http://schemas.microsoft.com/office/drawing/2014/main" id="{40CCC47A-71DA-57D2-C0AF-6406E06F59E4}"/>
              </a:ext>
            </a:extLst>
          </p:cNvPr>
          <p:cNvSpPr txBox="1"/>
          <p:nvPr/>
        </p:nvSpPr>
        <p:spPr>
          <a:xfrm>
            <a:off x="6243145" y="3383029"/>
            <a:ext cx="1688865" cy="2031325"/>
          </a:xfrm>
          <a:prstGeom prst="rect">
            <a:avLst/>
          </a:prstGeom>
          <a:noFill/>
        </p:spPr>
        <p:txBody>
          <a:bodyPr wrap="square" rtlCol="0">
            <a:spAutoFit/>
          </a:bodyPr>
          <a:lstStyle/>
          <a:p>
            <a:r>
              <a:rPr lang="en-GB" b="1" dirty="0">
                <a:highlight>
                  <a:srgbClr val="FFFF00"/>
                </a:highlight>
              </a:rPr>
              <a:t>Arrest and investigation of 3 youths connected to arson, criminal damage and theft offences </a:t>
            </a:r>
          </a:p>
        </p:txBody>
      </p:sp>
      <p:sp>
        <p:nvSpPr>
          <p:cNvPr id="31" name="TextBox 30">
            <a:extLst>
              <a:ext uri="{FF2B5EF4-FFF2-40B4-BE49-F238E27FC236}">
                <a16:creationId xmlns:a16="http://schemas.microsoft.com/office/drawing/2014/main" id="{FBFA6EE9-4EDA-C0FC-8C11-3AAD8AAD9C28}"/>
              </a:ext>
            </a:extLst>
          </p:cNvPr>
          <p:cNvSpPr txBox="1"/>
          <p:nvPr/>
        </p:nvSpPr>
        <p:spPr>
          <a:xfrm flipH="1">
            <a:off x="84082" y="5985554"/>
            <a:ext cx="3352799" cy="646331"/>
          </a:xfrm>
          <a:prstGeom prst="rect">
            <a:avLst/>
          </a:prstGeom>
          <a:noFill/>
        </p:spPr>
        <p:txBody>
          <a:bodyPr wrap="square" rtlCol="0">
            <a:spAutoFit/>
          </a:bodyPr>
          <a:lstStyle/>
          <a:p>
            <a:r>
              <a:rPr lang="en-GB" b="1" dirty="0">
                <a:highlight>
                  <a:srgbClr val="FFFF00"/>
                </a:highlight>
              </a:rPr>
              <a:t>Local business engagement for Business Safety Awareness week</a:t>
            </a:r>
          </a:p>
        </p:txBody>
      </p:sp>
    </p:spTree>
    <p:extLst>
      <p:ext uri="{BB962C8B-B14F-4D97-AF65-F5344CB8AC3E}">
        <p14:creationId xmlns:p14="http://schemas.microsoft.com/office/powerpoint/2010/main" val="391260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0578E9-15E7-4771-B985-88791D4E9C6D}"/>
              </a:ext>
            </a:extLst>
          </p:cNvPr>
          <p:cNvSpPr>
            <a:spLocks noGrp="1"/>
          </p:cNvSpPr>
          <p:nvPr>
            <p:ph type="body" sz="quarter" idx="10"/>
          </p:nvPr>
        </p:nvSpPr>
        <p:spPr>
          <a:xfrm>
            <a:off x="624751" y="76200"/>
            <a:ext cx="10900500" cy="6240177"/>
          </a:xfrm>
        </p:spPr>
        <p:txBody>
          <a:bodyPr>
            <a:normAutofit/>
          </a:bodyPr>
          <a:lstStyle/>
          <a:p>
            <a:pPr algn="ctr"/>
            <a:r>
              <a:rPr lang="en-GB" sz="2000" b="1" u="sng" dirty="0"/>
              <a:t>Key Incidents and Crimes in Your Area:</a:t>
            </a:r>
          </a:p>
          <a:p>
            <a:endParaRPr lang="en-GB" sz="2000" b="1" u="sng" dirty="0"/>
          </a:p>
        </p:txBody>
      </p:sp>
      <p:sp>
        <p:nvSpPr>
          <p:cNvPr id="2" name="TextBox 1">
            <a:extLst>
              <a:ext uri="{FF2B5EF4-FFF2-40B4-BE49-F238E27FC236}">
                <a16:creationId xmlns:a16="http://schemas.microsoft.com/office/drawing/2014/main" id="{5922C631-0046-1D19-DA9E-FD87BA02965A}"/>
              </a:ext>
            </a:extLst>
          </p:cNvPr>
          <p:cNvSpPr txBox="1"/>
          <p:nvPr/>
        </p:nvSpPr>
        <p:spPr>
          <a:xfrm>
            <a:off x="5638800" y="2686050"/>
            <a:ext cx="914400" cy="91440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4EBD88D7-0CAC-CD73-5DA4-C457E3E44517}"/>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9034F4BE-9B42-983D-B187-FDF3033A093A}"/>
              </a:ext>
            </a:extLst>
          </p:cNvPr>
          <p:cNvSpPr txBox="1"/>
          <p:nvPr/>
        </p:nvSpPr>
        <p:spPr>
          <a:xfrm>
            <a:off x="3238500" y="857250"/>
            <a:ext cx="2400300" cy="2162175"/>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D0179F40-0639-2128-F1D5-A505139C328F}"/>
              </a:ext>
            </a:extLst>
          </p:cNvPr>
          <p:cNvSpPr txBox="1"/>
          <p:nvPr/>
        </p:nvSpPr>
        <p:spPr>
          <a:xfrm>
            <a:off x="733425" y="857250"/>
            <a:ext cx="9572625" cy="3693319"/>
          </a:xfrm>
          <a:prstGeom prst="rect">
            <a:avLst/>
          </a:prstGeom>
          <a:noFill/>
        </p:spPr>
        <p:txBody>
          <a:bodyPr wrap="square" rtlCol="0">
            <a:spAutoFit/>
          </a:bodyPr>
          <a:lstStyle/>
          <a:p>
            <a:r>
              <a:rPr lang="en-GB" dirty="0"/>
              <a:t>08/10/23- </a:t>
            </a:r>
            <a:r>
              <a:rPr lang="en-GB" b="1" dirty="0">
                <a:solidFill>
                  <a:srgbClr val="C00000"/>
                </a:solidFill>
              </a:rPr>
              <a:t>TURLEIGH</a:t>
            </a:r>
            <a:r>
              <a:rPr lang="en-GB" dirty="0"/>
              <a:t>- Hedge damaged, potentially ongoing neighbour dispute</a:t>
            </a:r>
          </a:p>
          <a:p>
            <a:r>
              <a:rPr lang="en-GB" dirty="0"/>
              <a:t>09/10/23- </a:t>
            </a:r>
            <a:r>
              <a:rPr lang="en-GB" b="1" dirty="0">
                <a:solidFill>
                  <a:srgbClr val="C00000"/>
                </a:solidFill>
              </a:rPr>
              <a:t>GREAT CHALFIELD</a:t>
            </a:r>
            <a:r>
              <a:rPr lang="en-GB" dirty="0">
                <a:solidFill>
                  <a:srgbClr val="C00000"/>
                </a:solidFill>
              </a:rPr>
              <a:t>- </a:t>
            </a:r>
            <a:r>
              <a:rPr lang="en-GB" dirty="0"/>
              <a:t>Axe thrown onto roof of greenhouse causing damage</a:t>
            </a:r>
          </a:p>
          <a:p>
            <a:r>
              <a:rPr lang="en-GB" dirty="0"/>
              <a:t>10/10/23- </a:t>
            </a:r>
            <a:r>
              <a:rPr lang="en-GB" b="1" dirty="0">
                <a:solidFill>
                  <a:srgbClr val="C00000"/>
                </a:solidFill>
              </a:rPr>
              <a:t>LIMPLEY STOKE- </a:t>
            </a:r>
            <a:r>
              <a:rPr lang="en-GB" dirty="0"/>
              <a:t>Lorry damaged bridge FTS RTC</a:t>
            </a:r>
          </a:p>
          <a:p>
            <a:r>
              <a:rPr lang="en-GB" dirty="0"/>
              <a:t>12/10/23- </a:t>
            </a:r>
            <a:r>
              <a:rPr lang="en-GB" b="1" dirty="0">
                <a:solidFill>
                  <a:srgbClr val="C00000"/>
                </a:solidFill>
              </a:rPr>
              <a:t>ATWORTH</a:t>
            </a:r>
            <a:r>
              <a:rPr lang="en-GB" dirty="0"/>
              <a:t>- Damage to wall at the village hall</a:t>
            </a:r>
          </a:p>
          <a:p>
            <a:r>
              <a:rPr lang="en-GB" dirty="0"/>
              <a:t>13/10/23- </a:t>
            </a:r>
            <a:r>
              <a:rPr lang="en-GB" b="1" dirty="0">
                <a:solidFill>
                  <a:srgbClr val="C00000"/>
                </a:solidFill>
              </a:rPr>
              <a:t>HOLT</a:t>
            </a:r>
            <a:r>
              <a:rPr lang="en-GB" dirty="0"/>
              <a:t>- FTS RTC non injury</a:t>
            </a:r>
          </a:p>
          <a:p>
            <a:r>
              <a:rPr lang="en-GB" dirty="0"/>
              <a:t>14/10/23- </a:t>
            </a:r>
            <a:r>
              <a:rPr lang="en-GB" b="1" dirty="0">
                <a:solidFill>
                  <a:srgbClr val="C00000"/>
                </a:solidFill>
              </a:rPr>
              <a:t>MONKTON COMBE</a:t>
            </a:r>
            <a:r>
              <a:rPr lang="en-GB" dirty="0"/>
              <a:t>- Theft of bronze garden fountain</a:t>
            </a:r>
          </a:p>
          <a:p>
            <a:r>
              <a:rPr lang="en-GB" dirty="0"/>
              <a:t>15/10/23- </a:t>
            </a:r>
            <a:r>
              <a:rPr lang="en-GB" b="1" dirty="0">
                <a:solidFill>
                  <a:srgbClr val="C00000"/>
                </a:solidFill>
              </a:rPr>
              <a:t>SEMINGTON</a:t>
            </a:r>
            <a:r>
              <a:rPr lang="en-GB" dirty="0"/>
              <a:t>- Attempt vehicle break in, rubber seal damaged </a:t>
            </a:r>
          </a:p>
          <a:p>
            <a:r>
              <a:rPr lang="en-GB" dirty="0"/>
              <a:t>18/10/23- </a:t>
            </a:r>
            <a:r>
              <a:rPr lang="en-GB" b="1" dirty="0">
                <a:solidFill>
                  <a:srgbClr val="C00000"/>
                </a:solidFill>
              </a:rPr>
              <a:t>LOWER WESTWOOD</a:t>
            </a:r>
            <a:r>
              <a:rPr lang="en-GB" dirty="0"/>
              <a:t>-</a:t>
            </a:r>
            <a:r>
              <a:rPr lang="en-GB" b="1" dirty="0">
                <a:solidFill>
                  <a:srgbClr val="C00000"/>
                </a:solidFill>
              </a:rPr>
              <a:t> </a:t>
            </a:r>
            <a:r>
              <a:rPr lang="en-GB" dirty="0"/>
              <a:t>Burglary, suspect identified and investigation continues</a:t>
            </a:r>
          </a:p>
          <a:p>
            <a:r>
              <a:rPr lang="en-GB" dirty="0"/>
              <a:t>19/10/23- </a:t>
            </a:r>
            <a:r>
              <a:rPr lang="en-GB" b="1" dirty="0">
                <a:solidFill>
                  <a:srgbClr val="C00000"/>
                </a:solidFill>
              </a:rPr>
              <a:t>STAVERTON</a:t>
            </a:r>
            <a:r>
              <a:rPr lang="en-GB" dirty="0"/>
              <a:t>- Vehicle stolen and crashed; driver arrested</a:t>
            </a:r>
          </a:p>
          <a:p>
            <a:r>
              <a:rPr lang="en-GB" dirty="0"/>
              <a:t>23/10/23- </a:t>
            </a:r>
            <a:r>
              <a:rPr lang="en-GB" b="1" dirty="0">
                <a:solidFill>
                  <a:srgbClr val="C00000"/>
                </a:solidFill>
              </a:rPr>
              <a:t>FARLEIGH RISE</a:t>
            </a:r>
            <a:r>
              <a:rPr lang="en-GB" dirty="0"/>
              <a:t>-</a:t>
            </a:r>
            <a:r>
              <a:rPr lang="en-GB" dirty="0">
                <a:solidFill>
                  <a:srgbClr val="C00000"/>
                </a:solidFill>
              </a:rPr>
              <a:t> </a:t>
            </a:r>
            <a:r>
              <a:rPr lang="en-GB" dirty="0"/>
              <a:t>FTS RTC, wing mirror damaged</a:t>
            </a:r>
          </a:p>
          <a:p>
            <a:r>
              <a:rPr lang="en-GB" dirty="0"/>
              <a:t>26/10/23- </a:t>
            </a:r>
            <a:r>
              <a:rPr lang="en-GB" b="1" dirty="0">
                <a:solidFill>
                  <a:srgbClr val="C00000"/>
                </a:solidFill>
              </a:rPr>
              <a:t>KEEVIL</a:t>
            </a:r>
            <a:r>
              <a:rPr lang="en-GB" dirty="0"/>
              <a:t>- Stihl leaf blower stolen from flatbed truck</a:t>
            </a:r>
          </a:p>
          <a:p>
            <a:r>
              <a:rPr lang="en-GB" dirty="0"/>
              <a:t>27/10/23- </a:t>
            </a:r>
            <a:r>
              <a:rPr lang="en-GB" b="1" dirty="0">
                <a:solidFill>
                  <a:srgbClr val="C00000"/>
                </a:solidFill>
              </a:rPr>
              <a:t>SEEND</a:t>
            </a:r>
            <a:r>
              <a:rPr lang="en-GB" dirty="0"/>
              <a:t>- Non injury RTC; driver arrested</a:t>
            </a:r>
          </a:p>
          <a:p>
            <a:r>
              <a:rPr lang="en-GB" dirty="0"/>
              <a:t>27/10/23- </a:t>
            </a:r>
            <a:r>
              <a:rPr lang="en-GB" b="1" dirty="0">
                <a:solidFill>
                  <a:srgbClr val="C00000"/>
                </a:solidFill>
              </a:rPr>
              <a:t>BOWERHILL</a:t>
            </a:r>
            <a:r>
              <a:rPr lang="en-GB" dirty="0"/>
              <a:t>- Non dwelling burglary- x3 suspects pending arrest</a:t>
            </a:r>
          </a:p>
        </p:txBody>
      </p:sp>
      <p:pic>
        <p:nvPicPr>
          <p:cNvPr id="12" name="Picture 11" descr="A person standing on a road&#10;&#10;Description automatically generated">
            <a:extLst>
              <a:ext uri="{FF2B5EF4-FFF2-40B4-BE49-F238E27FC236}">
                <a16:creationId xmlns:a16="http://schemas.microsoft.com/office/drawing/2014/main" id="{D485A73A-FF5F-6432-6EFF-88BBFF2CB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06664" y="4345653"/>
            <a:ext cx="2672128" cy="2004096"/>
          </a:xfrm>
          <a:prstGeom prst="rect">
            <a:avLst/>
          </a:prstGeom>
        </p:spPr>
      </p:pic>
      <p:pic>
        <p:nvPicPr>
          <p:cNvPr id="14" name="Picture 13" descr="A person standing next to a train&#10;&#10;Description automatically generated">
            <a:extLst>
              <a:ext uri="{FF2B5EF4-FFF2-40B4-BE49-F238E27FC236}">
                <a16:creationId xmlns:a16="http://schemas.microsoft.com/office/drawing/2014/main" id="{DA6A2774-10EC-397E-F819-813766B16179}"/>
              </a:ext>
            </a:extLst>
          </p:cNvPr>
          <p:cNvPicPr>
            <a:picLocks noChangeAspect="1"/>
          </p:cNvPicPr>
          <p:nvPr/>
        </p:nvPicPr>
        <p:blipFill rotWithShape="1">
          <a:blip r:embed="rId4">
            <a:extLst>
              <a:ext uri="{28A0092B-C50C-407E-A947-70E740481C1C}">
                <a14:useLocalDpi xmlns:a14="http://schemas.microsoft.com/office/drawing/2010/main" val="0"/>
              </a:ext>
            </a:extLst>
          </a:blip>
          <a:srcRect l="1017" t="13756" r="17066" b="27339"/>
          <a:stretch/>
        </p:blipFill>
        <p:spPr>
          <a:xfrm>
            <a:off x="9093757" y="294850"/>
            <a:ext cx="2302039" cy="3591350"/>
          </a:xfrm>
          <a:prstGeom prst="rect">
            <a:avLst/>
          </a:prstGeom>
        </p:spPr>
      </p:pic>
      <p:pic>
        <p:nvPicPr>
          <p:cNvPr id="16" name="Picture 15" descr="A police officer standing next to a car&#10;&#10;Description automatically generated">
            <a:extLst>
              <a:ext uri="{FF2B5EF4-FFF2-40B4-BE49-F238E27FC236}">
                <a16:creationId xmlns:a16="http://schemas.microsoft.com/office/drawing/2014/main" id="{E71A6076-DE5D-3566-912D-D47A101C9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 y="4546832"/>
            <a:ext cx="1559877" cy="2120851"/>
          </a:xfrm>
          <a:prstGeom prst="rect">
            <a:avLst/>
          </a:prstGeom>
        </p:spPr>
      </p:pic>
      <p:pic>
        <p:nvPicPr>
          <p:cNvPr id="20" name="Picture 19" descr="Cows in a barn&#10;&#10;Description automatically generated">
            <a:extLst>
              <a:ext uri="{FF2B5EF4-FFF2-40B4-BE49-F238E27FC236}">
                <a16:creationId xmlns:a16="http://schemas.microsoft.com/office/drawing/2014/main" id="{D31B8562-5345-3250-3DC2-E9013139A4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633935"/>
            <a:ext cx="2126412" cy="1946643"/>
          </a:xfrm>
          <a:prstGeom prst="rect">
            <a:avLst/>
          </a:prstGeom>
        </p:spPr>
      </p:pic>
      <p:pic>
        <p:nvPicPr>
          <p:cNvPr id="25" name="Picture 24" descr="A group of children sitting on the floor in a room&#10;&#10;Description automatically generated">
            <a:extLst>
              <a:ext uri="{FF2B5EF4-FFF2-40B4-BE49-F238E27FC236}">
                <a16:creationId xmlns:a16="http://schemas.microsoft.com/office/drawing/2014/main" id="{B1314749-B0B1-56A4-E030-3F45E7C4A1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8868" y="4679581"/>
            <a:ext cx="2427320" cy="1820490"/>
          </a:xfrm>
          <a:prstGeom prst="rect">
            <a:avLst/>
          </a:prstGeom>
        </p:spPr>
      </p:pic>
    </p:spTree>
    <p:extLst>
      <p:ext uri="{BB962C8B-B14F-4D97-AF65-F5344CB8AC3E}">
        <p14:creationId xmlns:p14="http://schemas.microsoft.com/office/powerpoint/2010/main" val="48793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0578E9-15E7-4771-B985-88791D4E9C6D}"/>
              </a:ext>
            </a:extLst>
          </p:cNvPr>
          <p:cNvSpPr>
            <a:spLocks noGrp="1"/>
          </p:cNvSpPr>
          <p:nvPr>
            <p:ph type="body" sz="quarter" idx="10"/>
          </p:nvPr>
        </p:nvSpPr>
        <p:spPr>
          <a:xfrm>
            <a:off x="624751" y="76200"/>
            <a:ext cx="10900500" cy="6240177"/>
          </a:xfrm>
        </p:spPr>
        <p:txBody>
          <a:bodyPr>
            <a:normAutofit/>
          </a:bodyPr>
          <a:lstStyle/>
          <a:p>
            <a:r>
              <a:rPr lang="en-GB" sz="2000" b="1" u="sng" dirty="0"/>
              <a:t>NEWS:</a:t>
            </a:r>
          </a:p>
          <a:p>
            <a:endParaRPr lang="en-GB" sz="2000" b="1" u="sng" dirty="0"/>
          </a:p>
          <a:p>
            <a:r>
              <a:rPr lang="en-GB" sz="1600" b="1" u="sng" dirty="0">
                <a:solidFill>
                  <a:srgbClr val="C00000"/>
                </a:solidFill>
              </a:rPr>
              <a:t>Upcoming dates:</a:t>
            </a:r>
          </a:p>
          <a:p>
            <a:r>
              <a:rPr lang="en-GB" sz="1600" b="1" u="sng" dirty="0"/>
              <a:t>Safer night patrols- </a:t>
            </a:r>
            <a:r>
              <a:rPr lang="en-GB" sz="1600" dirty="0"/>
              <a:t>the team will be out and about in Melksham and Bradford on Avon sharing advice to those on a night out on how to get home safe and look out for each other as Christmas party season is heading our way. We will also be attending the rural pubs to make sure they have literature displayed for safety campaigns such as Ask for Angela. These patrols will be on the </a:t>
            </a:r>
            <a:r>
              <a:rPr lang="en-GB" sz="1600" b="1" dirty="0"/>
              <a:t>23/11/23</a:t>
            </a:r>
            <a:r>
              <a:rPr lang="en-GB" sz="1600" dirty="0"/>
              <a:t>, </a:t>
            </a:r>
            <a:r>
              <a:rPr lang="en-GB" sz="1600" b="1" dirty="0"/>
              <a:t>16/12/23</a:t>
            </a:r>
            <a:r>
              <a:rPr lang="en-GB" sz="1600" dirty="0"/>
              <a:t> and the </a:t>
            </a:r>
            <a:r>
              <a:rPr lang="en-GB" sz="1600" b="1" dirty="0"/>
              <a:t>19/12/23</a:t>
            </a:r>
          </a:p>
          <a:p>
            <a:r>
              <a:rPr lang="en-GB" sz="1600" b="1" u="sng" dirty="0"/>
              <a:t>Firework nights- </a:t>
            </a:r>
          </a:p>
          <a:p>
            <a:r>
              <a:rPr lang="en-GB" sz="1600" b="1" dirty="0"/>
              <a:t>03/11/23- </a:t>
            </a:r>
            <a:r>
              <a:rPr lang="en-GB" sz="1600" dirty="0"/>
              <a:t>PC COMBS and PCSO CULLIFORD will be patrolling at the </a:t>
            </a:r>
            <a:r>
              <a:rPr lang="en-GB" sz="1600" b="1" dirty="0"/>
              <a:t>Melksham</a:t>
            </a:r>
            <a:r>
              <a:rPr lang="en-GB" sz="1600" dirty="0"/>
              <a:t> fireworks events.</a:t>
            </a:r>
            <a:endParaRPr lang="en-GB" sz="1600" b="1" dirty="0"/>
          </a:p>
          <a:p>
            <a:r>
              <a:rPr lang="en-GB" sz="1600" b="1" dirty="0"/>
              <a:t>04/11/23 - </a:t>
            </a:r>
            <a:r>
              <a:rPr lang="en-GB" sz="1600" dirty="0"/>
              <a:t>PCSO Laura WALLACE will be accompanied by PCSO HOSKEN on the patrolling </a:t>
            </a:r>
            <a:r>
              <a:rPr lang="en-GB" sz="1600" b="1" dirty="0"/>
              <a:t>Broughton Gifford </a:t>
            </a:r>
            <a:r>
              <a:rPr lang="en-GB" sz="1600" dirty="0"/>
              <a:t>fireworks display. </a:t>
            </a:r>
          </a:p>
          <a:p>
            <a:r>
              <a:rPr lang="en-GB" sz="1600" b="1" dirty="0"/>
              <a:t>05/11/23</a:t>
            </a:r>
            <a:r>
              <a:rPr lang="en-GB" sz="1600" dirty="0"/>
              <a:t> </a:t>
            </a:r>
            <a:r>
              <a:rPr lang="en-GB" sz="1600" b="1" dirty="0"/>
              <a:t>- </a:t>
            </a:r>
            <a:r>
              <a:rPr lang="en-GB" sz="1600" dirty="0"/>
              <a:t>PCSO WALLACE and PCSO THOMAS (Trowbridge) will be at the </a:t>
            </a:r>
            <a:r>
              <a:rPr lang="en-GB" sz="1600" b="1" dirty="0"/>
              <a:t>Bradford on Avon </a:t>
            </a:r>
            <a:r>
              <a:rPr lang="en-GB" sz="1600" dirty="0"/>
              <a:t>fireworks </a:t>
            </a:r>
          </a:p>
          <a:p>
            <a:r>
              <a:rPr lang="en-GB" sz="1600" dirty="0"/>
              <a:t>Event.</a:t>
            </a:r>
          </a:p>
          <a:p>
            <a:endParaRPr lang="en-GB" sz="1600" dirty="0"/>
          </a:p>
          <a:p>
            <a:r>
              <a:rPr lang="en-GB" sz="1600" dirty="0"/>
              <a:t>If you have any events you would like us to attend, please contact us! We are happy to attend when we are free and able to do so- we can bring leaflets, advice and updates to events in your area. Just contact the officer aligned to your area, the PCSO team or the team as whole at </a:t>
            </a:r>
            <a:r>
              <a:rPr lang="en-GB" sz="1600" u="sng" dirty="0">
                <a:solidFill>
                  <a:schemeClr val="accent1">
                    <a:lumMod val="75000"/>
                  </a:schemeClr>
                </a:solidFill>
              </a:rPr>
              <a:t>TrowbridgeAreaCPT@wiltshire.police.uk</a:t>
            </a:r>
          </a:p>
          <a:p>
            <a:endParaRPr lang="en-GB" sz="1600" dirty="0">
              <a:solidFill>
                <a:srgbClr val="C00000"/>
              </a:solidFill>
            </a:endParaRPr>
          </a:p>
        </p:txBody>
      </p:sp>
      <p:pic>
        <p:nvPicPr>
          <p:cNvPr id="4" name="Picture 3" descr="A group of people in yellow vests&#10;&#10;Description automatically generated">
            <a:extLst>
              <a:ext uri="{FF2B5EF4-FFF2-40B4-BE49-F238E27FC236}">
                <a16:creationId xmlns:a16="http://schemas.microsoft.com/office/drawing/2014/main" id="{4B5A05DF-1F7C-C4BF-36A9-14C39CD2E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237" y="5391044"/>
            <a:ext cx="3819525" cy="1390756"/>
          </a:xfrm>
          <a:prstGeom prst="rect">
            <a:avLst/>
          </a:prstGeom>
        </p:spPr>
      </p:pic>
    </p:spTree>
    <p:extLst>
      <p:ext uri="{BB962C8B-B14F-4D97-AF65-F5344CB8AC3E}">
        <p14:creationId xmlns:p14="http://schemas.microsoft.com/office/powerpoint/2010/main" val="231348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B0AF6-5596-4F87-9620-C858962DF3AF}"/>
              </a:ext>
            </a:extLst>
          </p:cNvPr>
          <p:cNvSpPr>
            <a:spLocks noGrp="1"/>
          </p:cNvSpPr>
          <p:nvPr>
            <p:ph type="body" sz="quarter" idx="10"/>
          </p:nvPr>
        </p:nvSpPr>
        <p:spPr/>
        <p:txBody>
          <a:bodyPr/>
          <a:lstStyle/>
          <a:p>
            <a:r>
              <a:rPr lang="en-GB" dirty="0"/>
              <a:t>Get Involved</a:t>
            </a:r>
          </a:p>
        </p:txBody>
      </p:sp>
      <p:pic>
        <p:nvPicPr>
          <p:cNvPr id="5" name="Picture 4" descr="Community Messaging logo">
            <a:extLst>
              <a:ext uri="{FF2B5EF4-FFF2-40B4-BE49-F238E27FC236}">
                <a16:creationId xmlns:a16="http://schemas.microsoft.com/office/drawing/2014/main" id="{F6123515-F025-4143-96FD-057A7DE71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992" y="1274252"/>
            <a:ext cx="2563088" cy="2563088"/>
          </a:xfrm>
          <a:prstGeom prst="rect">
            <a:avLst/>
          </a:prstGeom>
        </p:spPr>
      </p:pic>
      <p:sp>
        <p:nvSpPr>
          <p:cNvPr id="12" name="Rectangle 11">
            <a:extLst>
              <a:ext uri="{FF2B5EF4-FFF2-40B4-BE49-F238E27FC236}">
                <a16:creationId xmlns:a16="http://schemas.microsoft.com/office/drawing/2014/main" id="{2179D0E3-66BB-473B-9B5B-F499F0221040}"/>
              </a:ext>
            </a:extLst>
          </p:cNvPr>
          <p:cNvSpPr/>
          <p:nvPr/>
        </p:nvSpPr>
        <p:spPr>
          <a:xfrm>
            <a:off x="624750" y="1536144"/>
            <a:ext cx="5317633" cy="4285917"/>
          </a:xfrm>
          <a:prstGeom prst="rect">
            <a:avLst/>
          </a:prstGeom>
        </p:spPr>
        <p:txBody>
          <a:bodyPr wrap="square">
            <a:spAutoFit/>
          </a:bodyPr>
          <a:lstStyle/>
          <a:p>
            <a:pPr lvl="0">
              <a:lnSpc>
                <a:spcPct val="107000"/>
              </a:lnSpc>
              <a:spcAft>
                <a:spcPts val="0"/>
              </a:spcAft>
            </a:pPr>
            <a:r>
              <a:rPr lang="en-GB" b="1" dirty="0">
                <a:latin typeface="Century Gothic" panose="020B0502020202020204" pitchFamily="34" charset="0"/>
                <a:ea typeface="Calibri" panose="020F0502020204030204" pitchFamily="34" charset="0"/>
                <a:cs typeface="Arial" panose="020B0604020202020204" pitchFamily="34" charset="0"/>
              </a:rPr>
              <a:t>Keep up to date with the latest news and alerts in your area by signing up to our Community Messaging service </a:t>
            </a:r>
            <a:r>
              <a:rPr lang="en-GB" dirty="0">
                <a:latin typeface="Century Gothic" panose="020B0502020202020204" pitchFamily="34" charset="0"/>
                <a:ea typeface="Calibri" panose="020F0502020204030204" pitchFamily="34" charset="0"/>
                <a:cs typeface="Arial" panose="020B0604020202020204" pitchFamily="34" charset="0"/>
              </a:rPr>
              <a:t>–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3"/>
              </a:rPr>
              <a:t>www.wiltsmessaging.co.uk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b="1" dirty="0">
                <a:latin typeface="Century Gothic" panose="020B0502020202020204" pitchFamily="34" charset="0"/>
                <a:ea typeface="Calibri" panose="020F0502020204030204" pitchFamily="34" charset="0"/>
                <a:cs typeface="Arial" panose="020B0604020202020204" pitchFamily="34" charset="0"/>
              </a:rPr>
              <a:t>Follow your CPT on social media</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4" tooltip="Trowbridge Facebook page : opens on new browser window or tab"/>
              </a:rPr>
              <a:t>Trowbridge Police Facebook</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5" tooltip="Trowbridge Twitter page : opens on new browser window or tab"/>
              </a:rPr>
              <a:t>Trowbridge Police Twitter</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6"/>
              </a:rPr>
              <a:t>Melksham Police Facebook</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7"/>
              </a:rPr>
              <a:t>Bradford on Avon Facebook</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entury Gothic" panose="020B0502020202020204" pitchFamily="34" charset="0"/>
                <a:ea typeface="Calibri" panose="020F0502020204030204" pitchFamily="34" charset="0"/>
                <a:cs typeface="Arial" panose="020B0604020202020204" pitchFamily="34" charset="0"/>
              </a:rPr>
              <a:t>Find out more information on your CPT area at: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8"/>
              </a:rPr>
              <a:t>www.wiltshire.police.uk</a:t>
            </a:r>
            <a:r>
              <a:rPr lang="en-GB" dirty="0">
                <a:latin typeface="Century Gothic" panose="020B0502020202020204" pitchFamily="34" charset="0"/>
                <a:ea typeface="Calibri" panose="020F0502020204030204" pitchFamily="34" charset="0"/>
                <a:cs typeface="Arial" panose="020B0604020202020204" pitchFamily="34" charset="0"/>
              </a:rPr>
              <a:t>  and here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9"/>
              </a:rPr>
              <a:t>www.wiltshire-pcc.gov.uk</a:t>
            </a:r>
            <a:endParaRPr lang="en-GB" dirty="0"/>
          </a:p>
        </p:txBody>
      </p:sp>
      <p:pic>
        <p:nvPicPr>
          <p:cNvPr id="13" name="Picture 12">
            <a:extLst>
              <a:ext uri="{FF2B5EF4-FFF2-40B4-BE49-F238E27FC236}">
                <a16:creationId xmlns:a16="http://schemas.microsoft.com/office/drawing/2014/main" id="{ADDB63DD-29BA-4DA6-A1E0-032B4AAC613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162914" y="4076699"/>
            <a:ext cx="4073286" cy="2376083"/>
          </a:xfrm>
          <a:prstGeom prst="rect">
            <a:avLst/>
          </a:prstGeom>
        </p:spPr>
      </p:pic>
    </p:spTree>
    <p:extLst>
      <p:ext uri="{BB962C8B-B14F-4D97-AF65-F5344CB8AC3E}">
        <p14:creationId xmlns:p14="http://schemas.microsoft.com/office/powerpoint/2010/main" val="376771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9681E4F2EAB4597AF518BB9E1614C" ma:contentTypeVersion="15" ma:contentTypeDescription="Create a new document." ma:contentTypeScope="" ma:versionID="66c272b122836addbece8ab2b1e5b21b">
  <xsd:schema xmlns:xsd="http://www.w3.org/2001/XMLSchema" xmlns:xs="http://www.w3.org/2001/XMLSchema" xmlns:p="http://schemas.microsoft.com/office/2006/metadata/properties" xmlns:ns2="ca727707-ab11-4b94-b0b7-206df9cff3f4" xmlns:ns3="bea16b7b-8efb-409d-b4ad-ef8f20fe8c3d" targetNamespace="http://schemas.microsoft.com/office/2006/metadata/properties" ma:root="true" ma:fieldsID="131f72b367200388ebe91a6cee673f4c" ns2:_="" ns3:_="">
    <xsd:import namespace="ca727707-ab11-4b94-b0b7-206df9cff3f4"/>
    <xsd:import namespace="bea16b7b-8efb-409d-b4ad-ef8f20fe8c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7707-ab11-4b94-b0b7-206df9cff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c42cbc-5a73-46c4-877a-e8c1a85359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a16b7b-8efb-409d-b4ad-ef8f20fe8c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abb94b-8cf0-4b95-9f9d-733e46468bac}" ma:internalName="TaxCatchAll" ma:showField="CatchAllData" ma:web="bea16b7b-8efb-409d-b4ad-ef8f20fe8c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727707-ab11-4b94-b0b7-206df9cff3f4">
      <Terms xmlns="http://schemas.microsoft.com/office/infopath/2007/PartnerControls"/>
    </lcf76f155ced4ddcb4097134ff3c332f>
    <TaxCatchAll xmlns="bea16b7b-8efb-409d-b4ad-ef8f20fe8c3d" xsi:nil="true"/>
    <SharedWithUsers xmlns="bea16b7b-8efb-409d-b4ad-ef8f20fe8c3d">
      <UserInfo>
        <DisplayName>Simon Partington</DisplayName>
        <AccountId>929</AccountId>
        <AccountType/>
      </UserInfo>
    </SharedWithUsers>
  </documentManagement>
</p:properties>
</file>

<file path=customXml/itemProps1.xml><?xml version="1.0" encoding="utf-8"?>
<ds:datastoreItem xmlns:ds="http://schemas.openxmlformats.org/officeDocument/2006/customXml" ds:itemID="{1CBA8394-7AE2-46E7-8D59-D199D1384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7707-ab11-4b94-b0b7-206df9cff3f4"/>
    <ds:schemaRef ds:uri="bea16b7b-8efb-409d-b4ad-ef8f20fe8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0208B4-EB4A-43F9-82B3-ECDCE3CFDB40}">
  <ds:schemaRefs>
    <ds:schemaRef ds:uri="http://schemas.microsoft.com/sharepoint/v3/contenttype/forms"/>
  </ds:schemaRefs>
</ds:datastoreItem>
</file>

<file path=customXml/itemProps3.xml><?xml version="1.0" encoding="utf-8"?>
<ds:datastoreItem xmlns:ds="http://schemas.openxmlformats.org/officeDocument/2006/customXml" ds:itemID="{C312E0CC-F2D7-4303-8E07-26B19B1CEA15}">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bea16b7b-8efb-409d-b4ad-ef8f20fe8c3d"/>
    <ds:schemaRef ds:uri="http://www.w3.org/XML/1998/namespace"/>
    <ds:schemaRef ds:uri="http://purl.org/dc/elements/1.1/"/>
    <ds:schemaRef ds:uri="ca727707-ab11-4b94-b0b7-206df9cff3f4"/>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693</TotalTime>
  <Words>521</Words>
  <Application>Microsoft Office PowerPoint</Application>
  <PresentationFormat>Widescreen</PresentationFormat>
  <Paragraphs>52</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Century Gothic</vt:lpstr>
      <vt:lpstr>Symbol</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Hobman, Natalie</dc:creator>
  <cp:lastModifiedBy>BrattonPC Clerk</cp:lastModifiedBy>
  <cp:revision>118</cp:revision>
  <dcterms:created xsi:type="dcterms:W3CDTF">2022-06-28T13:11:00Z</dcterms:created>
  <dcterms:modified xsi:type="dcterms:W3CDTF">2023-10-31T11:07:31Z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bb7e4d-af03-44b3-94ae-136b4d364336_Enabled">
    <vt:lpwstr>true</vt:lpwstr>
  </property>
  <property fmtid="{D5CDD505-2E9C-101B-9397-08002B2CF9AE}" pid="3" name="MSIP_Label_b4bb7e4d-af03-44b3-94ae-136b4d364336_SetDate">
    <vt:lpwstr>2022-06-28T13:11:00Z</vt:lpwstr>
  </property>
  <property fmtid="{D5CDD505-2E9C-101B-9397-08002B2CF9AE}" pid="4" name="MSIP_Label_b4bb7e4d-af03-44b3-94ae-136b4d364336_Method">
    <vt:lpwstr>Standard</vt:lpwstr>
  </property>
  <property fmtid="{D5CDD505-2E9C-101B-9397-08002B2CF9AE}" pid="5" name="MSIP_Label_b4bb7e4d-af03-44b3-94ae-136b4d364336_Name">
    <vt:lpwstr>OFFICIAL</vt:lpwstr>
  </property>
  <property fmtid="{D5CDD505-2E9C-101B-9397-08002B2CF9AE}" pid="6" name="MSIP_Label_b4bb7e4d-af03-44b3-94ae-136b4d364336_SiteId">
    <vt:lpwstr>4e5729cf-852d-4510-9212-51157ca27e3e</vt:lpwstr>
  </property>
  <property fmtid="{D5CDD505-2E9C-101B-9397-08002B2CF9AE}" pid="7" name="MSIP_Label_b4bb7e4d-af03-44b3-94ae-136b4d364336_ActionId">
    <vt:lpwstr>ed9d1ed5-e999-415d-90eb-a34e6e8d7dfd</vt:lpwstr>
  </property>
  <property fmtid="{D5CDD505-2E9C-101B-9397-08002B2CF9AE}" pid="8" name="MSIP_Label_b4bb7e4d-af03-44b3-94ae-136b4d364336_ContentBits">
    <vt:lpwstr>0</vt:lpwstr>
  </property>
  <property fmtid="{D5CDD505-2E9C-101B-9397-08002B2CF9AE}" pid="9" name="ContentTypeId">
    <vt:lpwstr>0x010100BE49681E4F2EAB4597AF518BB9E1614C</vt:lpwstr>
  </property>
  <property fmtid="{D5CDD505-2E9C-101B-9397-08002B2CF9AE}" pid="10" name="MediaServiceImageTags">
    <vt:lpwstr/>
  </property>
</Properties>
</file>