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4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initials="N" lastIdx="2" clrIdx="0">
    <p:extLst>
      <p:ext uri="{19B8F6BF-5375-455C-9EA6-DF929625EA0E}">
        <p15:presenceInfo xmlns:p15="http://schemas.microsoft.com/office/powerpoint/2012/main" userId="S::Natalie.Hobman@wiltshire.police.uk::26798774-a25e-4f9b-a02e-640bf3a228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392"/>
    <a:srgbClr val="87A651"/>
    <a:srgbClr val="ADC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69565" autoAdjust="0"/>
  </p:normalViewPr>
  <p:slideViewPr>
    <p:cSldViewPr snapToGrid="0" showGuides="1">
      <p:cViewPr varScale="1">
        <p:scale>
          <a:sx n="68" d="100"/>
          <a:sy n="68" d="100"/>
        </p:scale>
        <p:origin x="522" y="72"/>
      </p:cViewPr>
      <p:guideLst>
        <p:guide orient="horz" pos="459"/>
        <p:guide pos="4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23E79-DF46-4B57-A5D7-C5B063F27FF8}" type="datetimeFigureOut">
              <a:rPr lang="en-GB" smtClean="0"/>
              <a:t>20/04/2023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40E99-C18D-432A-B2D9-0861628030D6}" type="slidenum">
              <a:rPr lang="en-GB" smtClean="0"/>
              <a:t>‹#›</a:t>
            </a:fld>
            <a:endParaRPr lang="en-GB"/>
          </a:p>
        </p:txBody>
      </p:sp>
    </p:spTree>
    <p:extLst>
      <p:ext uri="{BB962C8B-B14F-4D97-AF65-F5344CB8AC3E}">
        <p14:creationId xmlns:p14="http://schemas.microsoft.com/office/powerpoint/2010/main" val="150500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40E99-C18D-432A-B2D9-0861628030D6}" type="slidenum">
              <a:rPr lang="en-GB" smtClean="0"/>
              <a:t>1</a:t>
            </a:fld>
            <a:endParaRPr lang="en-GB"/>
          </a:p>
        </p:txBody>
      </p:sp>
    </p:spTree>
    <p:extLst>
      <p:ext uri="{BB962C8B-B14F-4D97-AF65-F5344CB8AC3E}">
        <p14:creationId xmlns:p14="http://schemas.microsoft.com/office/powerpoint/2010/main" val="1420573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29C7B004-E0A9-4D55-81C8-E1702D1093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672" b="9811"/>
          <a:stretch/>
        </p:blipFill>
        <p:spPr>
          <a:xfrm flipH="1">
            <a:off x="0" y="2296305"/>
            <a:ext cx="12192000" cy="4561696"/>
          </a:xfrm>
          <a:prstGeom prst="rect">
            <a:avLst/>
          </a:prstGeom>
        </p:spPr>
      </p:pic>
      <p:sp>
        <p:nvSpPr>
          <p:cNvPr id="2" name="Title 1">
            <a:extLst>
              <a:ext uri="{FF2B5EF4-FFF2-40B4-BE49-F238E27FC236}">
                <a16:creationId xmlns:a16="http://schemas.microsoft.com/office/drawing/2014/main" id="{62424A27-CD61-4572-ADBA-65AFDABA1F42}"/>
              </a:ext>
            </a:extLst>
          </p:cNvPr>
          <p:cNvSpPr>
            <a:spLocks noGrp="1"/>
          </p:cNvSpPr>
          <p:nvPr>
            <p:ph type="ctrTitle"/>
          </p:nvPr>
        </p:nvSpPr>
        <p:spPr>
          <a:xfrm>
            <a:off x="1889819" y="941939"/>
            <a:ext cx="7336582" cy="1394131"/>
          </a:xfrm>
        </p:spPr>
        <p:txBody>
          <a:bodyPr anchor="b">
            <a:normAutofit/>
          </a:bodyPr>
          <a:lstStyle>
            <a:lvl1pPr algn="l">
              <a:defRPr sz="3600" b="1">
                <a:latin typeface="Century Gothic" panose="020B0502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4B251EE-1499-48CA-86A8-71D366DD0588}"/>
              </a:ext>
            </a:extLst>
          </p:cNvPr>
          <p:cNvSpPr>
            <a:spLocks noGrp="1"/>
          </p:cNvSpPr>
          <p:nvPr>
            <p:ph type="subTitle" idx="1"/>
          </p:nvPr>
        </p:nvSpPr>
        <p:spPr>
          <a:xfrm>
            <a:off x="1889818" y="2370938"/>
            <a:ext cx="7336582" cy="1130359"/>
          </a:xfrm>
        </p:spPr>
        <p:txBody>
          <a:bodyPr>
            <a:noAutofit/>
          </a:bodyPr>
          <a:lstStyle>
            <a:lvl1pPr marL="0" indent="0" algn="l">
              <a:buNone/>
              <a:defRPr sz="26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8" name="Picture 17" descr="A picture containing text, queen&#10;&#10;Description automatically generated">
            <a:extLst>
              <a:ext uri="{FF2B5EF4-FFF2-40B4-BE49-F238E27FC236}">
                <a16:creationId xmlns:a16="http://schemas.microsoft.com/office/drawing/2014/main" id="{9004F398-8C17-43C4-B01A-6AD4DBBD81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0158" y="4478280"/>
            <a:ext cx="1547644" cy="1948399"/>
          </a:xfrm>
          <a:prstGeom prst="rect">
            <a:avLst/>
          </a:prstGeom>
        </p:spPr>
      </p:pic>
      <p:sp>
        <p:nvSpPr>
          <p:cNvPr id="19" name="TextBox 18">
            <a:extLst>
              <a:ext uri="{FF2B5EF4-FFF2-40B4-BE49-F238E27FC236}">
                <a16:creationId xmlns:a16="http://schemas.microsoft.com/office/drawing/2014/main" id="{0764A174-4667-461E-B96A-2BCA3F65ED52}"/>
              </a:ext>
            </a:extLst>
          </p:cNvPr>
          <p:cNvSpPr txBox="1"/>
          <p:nvPr userDrawn="1"/>
        </p:nvSpPr>
        <p:spPr>
          <a:xfrm>
            <a:off x="444598" y="6012593"/>
            <a:ext cx="3201517" cy="523220"/>
          </a:xfrm>
          <a:prstGeom prst="rect">
            <a:avLst/>
          </a:prstGeom>
          <a:noFill/>
        </p:spPr>
        <p:txBody>
          <a:bodyPr wrap="none" rtlCol="0">
            <a:spAutoFit/>
          </a:bodyPr>
          <a:lstStyle/>
          <a:p>
            <a:r>
              <a:rPr lang="en-GB" sz="2800" dirty="0">
                <a:solidFill>
                  <a:schemeClr val="tx1"/>
                </a:solidFill>
                <a:latin typeface="Century Gothic" panose="020B0502020202020204" pitchFamily="34" charset="0"/>
              </a:rPr>
              <a:t>WILTSHIRE POLICE</a:t>
            </a:r>
          </a:p>
        </p:txBody>
      </p:sp>
      <p:sp>
        <p:nvSpPr>
          <p:cNvPr id="20" name="TextBox 19">
            <a:extLst>
              <a:ext uri="{FF2B5EF4-FFF2-40B4-BE49-F238E27FC236}">
                <a16:creationId xmlns:a16="http://schemas.microsoft.com/office/drawing/2014/main" id="{43D7807F-3F45-4B8A-88B1-E58D74E195CD}"/>
              </a:ext>
            </a:extLst>
          </p:cNvPr>
          <p:cNvSpPr txBox="1"/>
          <p:nvPr userDrawn="1"/>
        </p:nvSpPr>
        <p:spPr>
          <a:xfrm>
            <a:off x="447938" y="6512950"/>
            <a:ext cx="3477234" cy="276999"/>
          </a:xfrm>
          <a:prstGeom prst="rect">
            <a:avLst/>
          </a:prstGeom>
          <a:noFill/>
        </p:spPr>
        <p:txBody>
          <a:bodyPr wrap="none" rtlCol="0">
            <a:spAutoFit/>
          </a:bodyPr>
          <a:lstStyle/>
          <a:p>
            <a:r>
              <a:rPr lang="en-GB" sz="1200" dirty="0">
                <a:latin typeface="Century Gothic" panose="020B0502020202020204" pitchFamily="34" charset="0"/>
              </a:rPr>
              <a:t>Proud to serve and protect our communities</a:t>
            </a:r>
          </a:p>
        </p:txBody>
      </p:sp>
      <p:sp>
        <p:nvSpPr>
          <p:cNvPr id="21" name="TextBox 20">
            <a:extLst>
              <a:ext uri="{FF2B5EF4-FFF2-40B4-BE49-F238E27FC236}">
                <a16:creationId xmlns:a16="http://schemas.microsoft.com/office/drawing/2014/main" id="{76DC4C78-0810-43E4-936A-E2B3733C2C7E}"/>
              </a:ext>
            </a:extLst>
          </p:cNvPr>
          <p:cNvSpPr txBox="1"/>
          <p:nvPr userDrawn="1"/>
        </p:nvSpPr>
        <p:spPr>
          <a:xfrm>
            <a:off x="5444785" y="6529386"/>
            <a:ext cx="6381875" cy="215444"/>
          </a:xfrm>
          <a:prstGeom prst="rect">
            <a:avLst/>
          </a:prstGeom>
          <a:noFill/>
        </p:spPr>
        <p:txBody>
          <a:bodyPr wrap="none" rtlCol="0">
            <a:spAutoFit/>
          </a:bodyPr>
          <a:lstStyle/>
          <a:p>
            <a:r>
              <a:rPr lang="en-GB" sz="800" u="none" dirty="0">
                <a:solidFill>
                  <a:schemeClr val="tx1"/>
                </a:solidFill>
                <a:latin typeface="Century Gothic" panose="020B0502020202020204" pitchFamily="34" charset="0"/>
              </a:rPr>
              <a:t>www.wiltshire.police.uk  |       Facebook/wiltshirepolice  |       Twitter @wiltshirepolice  |       LinkedIn/company/wiltshirepolice</a:t>
            </a:r>
          </a:p>
        </p:txBody>
      </p:sp>
      <p:pic>
        <p:nvPicPr>
          <p:cNvPr id="23" name="Picture 22" descr="Shape&#10;&#10;Description automatically generated with low confidence">
            <a:extLst>
              <a:ext uri="{FF2B5EF4-FFF2-40B4-BE49-F238E27FC236}">
                <a16:creationId xmlns:a16="http://schemas.microsoft.com/office/drawing/2014/main" id="{57E30345-F636-4C3F-AE69-C3616B085F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69906" y="6601389"/>
            <a:ext cx="90000" cy="90000"/>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EAE7C2D5-15AE-4859-9CB0-7D895F242A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06447" y="6601389"/>
            <a:ext cx="110702" cy="90000"/>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EE537E40-66BF-4650-85D5-AB09C982C4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78259" y="6598153"/>
            <a:ext cx="90150" cy="90000"/>
          </a:xfrm>
          <a:prstGeom prst="rect">
            <a:avLst/>
          </a:prstGeom>
        </p:spPr>
      </p:pic>
    </p:spTree>
    <p:extLst>
      <p:ext uri="{BB962C8B-B14F-4D97-AF65-F5344CB8AC3E}">
        <p14:creationId xmlns:p14="http://schemas.microsoft.com/office/powerpoint/2010/main" val="207882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ic background">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EB88ED4A-1842-4F18-B2C3-7B89DF054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000"/>
          <a:stretch/>
        </p:blipFill>
        <p:spPr>
          <a:xfrm>
            <a:off x="0" y="3429000"/>
            <a:ext cx="12192000" cy="3429000"/>
          </a:xfrm>
          <a:prstGeom prst="rect">
            <a:avLst/>
          </a:prstGeom>
        </p:spPr>
      </p:pic>
      <p:sp>
        <p:nvSpPr>
          <p:cNvPr id="3" name="Picture Placeholder 2">
            <a:extLst>
              <a:ext uri="{FF2B5EF4-FFF2-40B4-BE49-F238E27FC236}">
                <a16:creationId xmlns:a16="http://schemas.microsoft.com/office/drawing/2014/main" id="{DE4A0967-4D31-46B5-8FF0-700D4EF71EC5}"/>
              </a:ext>
            </a:extLst>
          </p:cNvPr>
          <p:cNvSpPr>
            <a:spLocks noGrp="1"/>
          </p:cNvSpPr>
          <p:nvPr>
            <p:ph type="pic" sz="quarter" idx="10"/>
          </p:nvPr>
        </p:nvSpPr>
        <p:spPr>
          <a:xfrm>
            <a:off x="0" y="0"/>
            <a:ext cx="12197752" cy="6771735"/>
          </a:xfrm>
          <a:custGeom>
            <a:avLst/>
            <a:gdLst>
              <a:gd name="connsiteX0" fmla="*/ 0 w 12192000"/>
              <a:gd name="connsiteY0" fmla="*/ 6762750 h 6762750"/>
              <a:gd name="connsiteX1" fmla="*/ 6096000 w 12192000"/>
              <a:gd name="connsiteY1" fmla="*/ 0 h 6762750"/>
              <a:gd name="connsiteX2" fmla="*/ 12192000 w 12192000"/>
              <a:gd name="connsiteY2" fmla="*/ 6762750 h 6762750"/>
              <a:gd name="connsiteX3" fmla="*/ 0 w 12192000"/>
              <a:gd name="connsiteY3" fmla="*/ 6762750 h 6762750"/>
              <a:gd name="connsiteX0" fmla="*/ 0 w 12192000"/>
              <a:gd name="connsiteY0" fmla="*/ 6754124 h 6754124"/>
              <a:gd name="connsiteX1" fmla="*/ 5751 w 12192000"/>
              <a:gd name="connsiteY1" fmla="*/ 0 h 6754124"/>
              <a:gd name="connsiteX2" fmla="*/ 12192000 w 12192000"/>
              <a:gd name="connsiteY2" fmla="*/ 6754124 h 6754124"/>
              <a:gd name="connsiteX3" fmla="*/ 0 w 12192000"/>
              <a:gd name="connsiteY3" fmla="*/ 6754124 h 6754124"/>
              <a:gd name="connsiteX0" fmla="*/ 0 w 12192000"/>
              <a:gd name="connsiteY0" fmla="*/ 6754124 h 6754124"/>
              <a:gd name="connsiteX1" fmla="*/ 5751 w 12192000"/>
              <a:gd name="connsiteY1" fmla="*/ 0 h 6754124"/>
              <a:gd name="connsiteX2" fmla="*/ 12192000 w 12192000"/>
              <a:gd name="connsiteY2" fmla="*/ 6754124 h 6754124"/>
              <a:gd name="connsiteX3" fmla="*/ 4226943 w 12192000"/>
              <a:gd name="connsiteY3" fmla="*/ 6745857 h 6754124"/>
              <a:gd name="connsiteX4" fmla="*/ 0 w 12192000"/>
              <a:gd name="connsiteY4" fmla="*/ 6754124 h 6754124"/>
              <a:gd name="connsiteX0" fmla="*/ 0 w 12192000"/>
              <a:gd name="connsiteY0" fmla="*/ 4433618 h 6754124"/>
              <a:gd name="connsiteX1" fmla="*/ 5751 w 12192000"/>
              <a:gd name="connsiteY1" fmla="*/ 0 h 6754124"/>
              <a:gd name="connsiteX2" fmla="*/ 12192000 w 12192000"/>
              <a:gd name="connsiteY2" fmla="*/ 6754124 h 6754124"/>
              <a:gd name="connsiteX3" fmla="*/ 4226943 w 12192000"/>
              <a:gd name="connsiteY3" fmla="*/ 6745857 h 6754124"/>
              <a:gd name="connsiteX4" fmla="*/ 0 w 12192000"/>
              <a:gd name="connsiteY4" fmla="*/ 4433618 h 6754124"/>
              <a:gd name="connsiteX0" fmla="*/ 0 w 12174747"/>
              <a:gd name="connsiteY0" fmla="*/ 4433618 h 6745857"/>
              <a:gd name="connsiteX1" fmla="*/ 5751 w 12174747"/>
              <a:gd name="connsiteY1" fmla="*/ 0 h 6745857"/>
              <a:gd name="connsiteX2" fmla="*/ 12174747 w 12174747"/>
              <a:gd name="connsiteY2" fmla="*/ 3536471 h 6745857"/>
              <a:gd name="connsiteX3" fmla="*/ 4226943 w 12174747"/>
              <a:gd name="connsiteY3" fmla="*/ 6745857 h 6745857"/>
              <a:gd name="connsiteX4" fmla="*/ 0 w 12174747"/>
              <a:gd name="connsiteY4" fmla="*/ 4433618 h 6745857"/>
              <a:gd name="connsiteX0" fmla="*/ 0 w 12174747"/>
              <a:gd name="connsiteY0" fmla="*/ 4433618 h 6763110"/>
              <a:gd name="connsiteX1" fmla="*/ 5751 w 12174747"/>
              <a:gd name="connsiteY1" fmla="*/ 0 h 6763110"/>
              <a:gd name="connsiteX2" fmla="*/ 12174747 w 12174747"/>
              <a:gd name="connsiteY2" fmla="*/ 3536471 h 6763110"/>
              <a:gd name="connsiteX3" fmla="*/ 4226943 w 12174747"/>
              <a:gd name="connsiteY3" fmla="*/ 6763110 h 6763110"/>
              <a:gd name="connsiteX4" fmla="*/ 0 w 12174747"/>
              <a:gd name="connsiteY4" fmla="*/ 4433618 h 6763110"/>
              <a:gd name="connsiteX0" fmla="*/ 0 w 12174747"/>
              <a:gd name="connsiteY0" fmla="*/ 4433618 h 6763110"/>
              <a:gd name="connsiteX1" fmla="*/ 5751 w 12174747"/>
              <a:gd name="connsiteY1" fmla="*/ 0 h 6763110"/>
              <a:gd name="connsiteX2" fmla="*/ 8367624 w 12174747"/>
              <a:gd name="connsiteY2" fmla="*/ 2415397 h 6763110"/>
              <a:gd name="connsiteX3" fmla="*/ 12174747 w 12174747"/>
              <a:gd name="connsiteY3" fmla="*/ 3536471 h 6763110"/>
              <a:gd name="connsiteX4" fmla="*/ 4226943 w 12174747"/>
              <a:gd name="connsiteY4" fmla="*/ 6763110 h 6763110"/>
              <a:gd name="connsiteX5" fmla="*/ 0 w 12174747"/>
              <a:gd name="connsiteY5" fmla="*/ 4433618 h 6763110"/>
              <a:gd name="connsiteX0" fmla="*/ 0 w 12197752"/>
              <a:gd name="connsiteY0" fmla="*/ 4442243 h 6771735"/>
              <a:gd name="connsiteX1" fmla="*/ 5751 w 12197752"/>
              <a:gd name="connsiteY1" fmla="*/ 8625 h 6771735"/>
              <a:gd name="connsiteX2" fmla="*/ 12197752 w 12197752"/>
              <a:gd name="connsiteY2" fmla="*/ 0 h 6771735"/>
              <a:gd name="connsiteX3" fmla="*/ 12174747 w 12197752"/>
              <a:gd name="connsiteY3" fmla="*/ 3545096 h 6771735"/>
              <a:gd name="connsiteX4" fmla="*/ 4226943 w 12197752"/>
              <a:gd name="connsiteY4" fmla="*/ 6771735 h 6771735"/>
              <a:gd name="connsiteX5" fmla="*/ 0 w 12197752"/>
              <a:gd name="connsiteY5" fmla="*/ 4442243 h 67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7752" h="6771735">
                <a:moveTo>
                  <a:pt x="0" y="4442243"/>
                </a:moveTo>
                <a:lnTo>
                  <a:pt x="5751" y="8625"/>
                </a:lnTo>
                <a:lnTo>
                  <a:pt x="12197752" y="0"/>
                </a:lnTo>
                <a:lnTo>
                  <a:pt x="12174747" y="3545096"/>
                </a:lnTo>
                <a:lnTo>
                  <a:pt x="4226943" y="6771735"/>
                </a:lnTo>
                <a:lnTo>
                  <a:pt x="0" y="4442243"/>
                </a:lnTo>
                <a:close/>
              </a:path>
            </a:pathLst>
          </a:custGeom>
        </p:spPr>
        <p:txBody>
          <a:bodyPr/>
          <a:lstStyle/>
          <a:p>
            <a:endParaRPr lang="en-GB"/>
          </a:p>
        </p:txBody>
      </p:sp>
    </p:spTree>
    <p:extLst>
      <p:ext uri="{BB962C8B-B14F-4D97-AF65-F5344CB8AC3E}">
        <p14:creationId xmlns:p14="http://schemas.microsoft.com/office/powerpoint/2010/main" val="304326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ntent left">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13F1EC89-2957-469C-9314-6F71FCD990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390"/>
          <a:stretch/>
        </p:blipFill>
        <p:spPr>
          <a:xfrm>
            <a:off x="0" y="2907102"/>
            <a:ext cx="12192000" cy="3950898"/>
          </a:xfrm>
          <a:prstGeom prst="rect">
            <a:avLst/>
          </a:prstGeom>
        </p:spPr>
      </p:pic>
      <p:sp>
        <p:nvSpPr>
          <p:cNvPr id="11" name="Content Placeholder 10">
            <a:extLst>
              <a:ext uri="{FF2B5EF4-FFF2-40B4-BE49-F238E27FC236}">
                <a16:creationId xmlns:a16="http://schemas.microsoft.com/office/drawing/2014/main" id="{FE8A2A18-577A-4670-A3DC-0CCBCC327542}"/>
              </a:ext>
            </a:extLst>
          </p:cNvPr>
          <p:cNvSpPr>
            <a:spLocks noGrp="1"/>
          </p:cNvSpPr>
          <p:nvPr>
            <p:ph sz="quarter" idx="11"/>
          </p:nvPr>
        </p:nvSpPr>
        <p:spPr>
          <a:xfrm>
            <a:off x="567599" y="567599"/>
            <a:ext cx="11052181" cy="5721058"/>
          </a:xfrm>
        </p:spPr>
        <p:txBody>
          <a:bodyPr>
            <a:normAutofit/>
          </a:bodyPr>
          <a:lstStyle>
            <a:lvl1pPr marL="0" indent="0">
              <a:buNone/>
              <a:defRPr sz="4800">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7953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ntent right">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13F1EC89-2957-469C-9314-6F71FCD99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Content Placeholder 10">
            <a:extLst>
              <a:ext uri="{FF2B5EF4-FFF2-40B4-BE49-F238E27FC236}">
                <a16:creationId xmlns:a16="http://schemas.microsoft.com/office/drawing/2014/main" id="{FE8A2A18-577A-4670-A3DC-0CCBCC327542}"/>
              </a:ext>
            </a:extLst>
          </p:cNvPr>
          <p:cNvSpPr>
            <a:spLocks noGrp="1"/>
          </p:cNvSpPr>
          <p:nvPr>
            <p:ph sz="quarter" idx="11"/>
          </p:nvPr>
        </p:nvSpPr>
        <p:spPr>
          <a:xfrm>
            <a:off x="567599" y="567599"/>
            <a:ext cx="11056799" cy="4888276"/>
          </a:xfrm>
        </p:spPr>
        <p:txBody>
          <a:bodyPr>
            <a:normAutofit/>
          </a:bodyPr>
          <a:lstStyle>
            <a:lvl1pPr marL="0" indent="0">
              <a:buNone/>
              <a:defRPr sz="4800">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7299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double content">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CD8AEB54-F2B6-42DB-B337-A340964B9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2A5B2DAA-4148-42EC-84BE-A8D10D3A257C}"/>
              </a:ext>
            </a:extLst>
          </p:cNvPr>
          <p:cNvSpPr>
            <a:spLocks noGrp="1"/>
          </p:cNvSpPr>
          <p:nvPr>
            <p:ph type="body" sz="quarter" idx="10"/>
          </p:nvPr>
        </p:nvSpPr>
        <p:spPr>
          <a:xfrm>
            <a:off x="624750" y="567599"/>
            <a:ext cx="10900500" cy="720000"/>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Picture Placeholder 11">
            <a:extLst>
              <a:ext uri="{FF2B5EF4-FFF2-40B4-BE49-F238E27FC236}">
                <a16:creationId xmlns:a16="http://schemas.microsoft.com/office/drawing/2014/main" id="{196431B6-2888-4324-B2D9-6915792F1D32}"/>
              </a:ext>
            </a:extLst>
          </p:cNvPr>
          <p:cNvSpPr>
            <a:spLocks noGrp="1"/>
          </p:cNvSpPr>
          <p:nvPr>
            <p:ph type="pic" sz="quarter" idx="11"/>
          </p:nvPr>
        </p:nvSpPr>
        <p:spPr>
          <a:xfrm>
            <a:off x="6419850" y="1733550"/>
            <a:ext cx="3960000" cy="4320000"/>
          </a:xfrm>
        </p:spPr>
        <p:txBody>
          <a:bodyPr/>
          <a:lstStyle>
            <a:lvl1pPr marL="0" indent="0">
              <a:buNone/>
              <a:defRPr>
                <a:latin typeface="Century Gothic" panose="020B0502020202020204" pitchFamily="34" charset="0"/>
              </a:defRPr>
            </a:lvl1pPr>
          </a:lstStyle>
          <a:p>
            <a:endParaRPr lang="en-GB"/>
          </a:p>
        </p:txBody>
      </p:sp>
      <p:sp>
        <p:nvSpPr>
          <p:cNvPr id="14" name="Text Placeholder 13">
            <a:extLst>
              <a:ext uri="{FF2B5EF4-FFF2-40B4-BE49-F238E27FC236}">
                <a16:creationId xmlns:a16="http://schemas.microsoft.com/office/drawing/2014/main" id="{0A280530-2AB9-4686-909B-A5433A2C70AE}"/>
              </a:ext>
            </a:extLst>
          </p:cNvPr>
          <p:cNvSpPr>
            <a:spLocks noGrp="1"/>
          </p:cNvSpPr>
          <p:nvPr>
            <p:ph type="body" sz="quarter" idx="12"/>
          </p:nvPr>
        </p:nvSpPr>
        <p:spPr>
          <a:xfrm>
            <a:off x="624750" y="1733550"/>
            <a:ext cx="5471250" cy="432000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702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ingle content">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CD8AEB54-F2B6-42DB-B337-A340964B9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B21AF912-A7DD-4F2F-AD1C-4ECE784EE417}"/>
              </a:ext>
            </a:extLst>
          </p:cNvPr>
          <p:cNvSpPr>
            <a:spLocks noGrp="1"/>
          </p:cNvSpPr>
          <p:nvPr>
            <p:ph sz="quarter" idx="13"/>
          </p:nvPr>
        </p:nvSpPr>
        <p:spPr>
          <a:xfrm>
            <a:off x="1905000" y="1676400"/>
            <a:ext cx="9719398" cy="436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2A5B2DAA-4148-42EC-84BE-A8D10D3A257C}"/>
              </a:ext>
            </a:extLst>
          </p:cNvPr>
          <p:cNvSpPr>
            <a:spLocks noGrp="1"/>
          </p:cNvSpPr>
          <p:nvPr>
            <p:ph type="body" sz="quarter" idx="10"/>
          </p:nvPr>
        </p:nvSpPr>
        <p:spPr>
          <a:xfrm>
            <a:off x="1904999" y="567599"/>
            <a:ext cx="9719399" cy="781051"/>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6120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s text">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AD8C0851-B141-473B-89F7-AE0E8650A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8">
            <a:extLst>
              <a:ext uri="{FF2B5EF4-FFF2-40B4-BE49-F238E27FC236}">
                <a16:creationId xmlns:a16="http://schemas.microsoft.com/office/drawing/2014/main" id="{C15A3691-6D3F-49A8-A783-304C702C6295}"/>
              </a:ext>
            </a:extLst>
          </p:cNvPr>
          <p:cNvSpPr>
            <a:spLocks noGrp="1"/>
          </p:cNvSpPr>
          <p:nvPr>
            <p:ph type="body" sz="quarter" idx="10"/>
          </p:nvPr>
        </p:nvSpPr>
        <p:spPr>
          <a:xfrm>
            <a:off x="624750" y="567599"/>
            <a:ext cx="10942500" cy="781051"/>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D31FFBD0-1C9E-49E6-BA9C-256F7D65DD07}"/>
              </a:ext>
            </a:extLst>
          </p:cNvPr>
          <p:cNvSpPr>
            <a:spLocks noGrp="1"/>
          </p:cNvSpPr>
          <p:nvPr>
            <p:ph type="body" sz="quarter" idx="11"/>
          </p:nvPr>
        </p:nvSpPr>
        <p:spPr>
          <a:xfrm>
            <a:off x="609600" y="1562100"/>
            <a:ext cx="5256000" cy="466725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0065A7CE-A828-4F92-934F-C0E514085E2A}"/>
              </a:ext>
            </a:extLst>
          </p:cNvPr>
          <p:cNvSpPr>
            <a:spLocks noGrp="1"/>
          </p:cNvSpPr>
          <p:nvPr>
            <p:ph type="body" sz="quarter" idx="12"/>
          </p:nvPr>
        </p:nvSpPr>
        <p:spPr>
          <a:xfrm>
            <a:off x="6311250" y="1562099"/>
            <a:ext cx="5256000" cy="4667249"/>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57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text_1">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AD8C0851-B141-473B-89F7-AE0E8650A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Text Placeholder 8">
            <a:extLst>
              <a:ext uri="{FF2B5EF4-FFF2-40B4-BE49-F238E27FC236}">
                <a16:creationId xmlns:a16="http://schemas.microsoft.com/office/drawing/2014/main" id="{C15A3691-6D3F-49A8-A783-304C702C6295}"/>
              </a:ext>
            </a:extLst>
          </p:cNvPr>
          <p:cNvSpPr>
            <a:spLocks noGrp="1"/>
          </p:cNvSpPr>
          <p:nvPr>
            <p:ph type="body" sz="quarter" idx="10"/>
          </p:nvPr>
        </p:nvSpPr>
        <p:spPr>
          <a:xfrm>
            <a:off x="624750" y="567599"/>
            <a:ext cx="10942500" cy="781051"/>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D31FFBD0-1C9E-49E6-BA9C-256F7D65DD07}"/>
              </a:ext>
            </a:extLst>
          </p:cNvPr>
          <p:cNvSpPr>
            <a:spLocks noGrp="1"/>
          </p:cNvSpPr>
          <p:nvPr>
            <p:ph type="body" sz="quarter" idx="11"/>
          </p:nvPr>
        </p:nvSpPr>
        <p:spPr>
          <a:xfrm>
            <a:off x="609600" y="1562100"/>
            <a:ext cx="5256000" cy="466725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0065A7CE-A828-4F92-934F-C0E514085E2A}"/>
              </a:ext>
            </a:extLst>
          </p:cNvPr>
          <p:cNvSpPr>
            <a:spLocks noGrp="1"/>
          </p:cNvSpPr>
          <p:nvPr>
            <p:ph type="body" sz="quarter" idx="12"/>
          </p:nvPr>
        </p:nvSpPr>
        <p:spPr>
          <a:xfrm>
            <a:off x="6326402" y="1562100"/>
            <a:ext cx="5256000" cy="466725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0267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ackground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60DD920-7385-4DCB-B714-F081CC5515DB}"/>
              </a:ext>
            </a:extLst>
          </p:cNvPr>
          <p:cNvSpPr>
            <a:spLocks noGrp="1"/>
          </p:cNvSpPr>
          <p:nvPr>
            <p:ph type="pic" sz="quarter" idx="10"/>
          </p:nvPr>
        </p:nvSpPr>
        <p:spPr>
          <a:xfrm>
            <a:off x="-9458" y="0"/>
            <a:ext cx="12197313" cy="6858000"/>
          </a:xfrm>
          <a:custGeom>
            <a:avLst/>
            <a:gdLst>
              <a:gd name="connsiteX0" fmla="*/ 1526865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5331135 h 6858000"/>
              <a:gd name="connsiteX4" fmla="*/ 10665135 w 12192000"/>
              <a:gd name="connsiteY4" fmla="*/ 6858000 h 6858000"/>
              <a:gd name="connsiteX5" fmla="*/ 1143023 w 12192000"/>
              <a:gd name="connsiteY5" fmla="*/ 6858000 h 6858000"/>
              <a:gd name="connsiteX6" fmla="*/ 0 w 12192000"/>
              <a:gd name="connsiteY6" fmla="*/ 5714977 h 6858000"/>
              <a:gd name="connsiteX7" fmla="*/ 0 w 12192000"/>
              <a:gd name="connsiteY7" fmla="*/ 1526865 h 6858000"/>
              <a:gd name="connsiteX8" fmla="*/ 1526865 w 12192000"/>
              <a:gd name="connsiteY8" fmla="*/ 0 h 6858000"/>
              <a:gd name="connsiteX0" fmla="*/ 7418707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5331135 h 6858000"/>
              <a:gd name="connsiteX4" fmla="*/ 10665135 w 12192000"/>
              <a:gd name="connsiteY4" fmla="*/ 6858000 h 6858000"/>
              <a:gd name="connsiteX5" fmla="*/ 1143023 w 12192000"/>
              <a:gd name="connsiteY5" fmla="*/ 6858000 h 6858000"/>
              <a:gd name="connsiteX6" fmla="*/ 0 w 12192000"/>
              <a:gd name="connsiteY6" fmla="*/ 5714977 h 6858000"/>
              <a:gd name="connsiteX7" fmla="*/ 0 w 12192000"/>
              <a:gd name="connsiteY7" fmla="*/ 1526865 h 6858000"/>
              <a:gd name="connsiteX8" fmla="*/ 7418707 w 12192000"/>
              <a:gd name="connsiteY8" fmla="*/ 0 h 6858000"/>
              <a:gd name="connsiteX0" fmla="*/ 7418707 w 12204916"/>
              <a:gd name="connsiteY0" fmla="*/ 0 h 6858000"/>
              <a:gd name="connsiteX1" fmla="*/ 12204916 w 12204916"/>
              <a:gd name="connsiteY1" fmla="*/ 0 h 6858000"/>
              <a:gd name="connsiteX2" fmla="*/ 12192000 w 12204916"/>
              <a:gd name="connsiteY2" fmla="*/ 1143023 h 6858000"/>
              <a:gd name="connsiteX3" fmla="*/ 12192000 w 12204916"/>
              <a:gd name="connsiteY3" fmla="*/ 5331135 h 6858000"/>
              <a:gd name="connsiteX4" fmla="*/ 10665135 w 12204916"/>
              <a:gd name="connsiteY4" fmla="*/ 6858000 h 6858000"/>
              <a:gd name="connsiteX5" fmla="*/ 1143023 w 12204916"/>
              <a:gd name="connsiteY5" fmla="*/ 6858000 h 6858000"/>
              <a:gd name="connsiteX6" fmla="*/ 0 w 12204916"/>
              <a:gd name="connsiteY6" fmla="*/ 5714977 h 6858000"/>
              <a:gd name="connsiteX7" fmla="*/ 0 w 12204916"/>
              <a:gd name="connsiteY7" fmla="*/ 1526865 h 6858000"/>
              <a:gd name="connsiteX8" fmla="*/ 7418707 w 12204916"/>
              <a:gd name="connsiteY8" fmla="*/ 0 h 6858000"/>
              <a:gd name="connsiteX0" fmla="*/ 7418707 w 12204916"/>
              <a:gd name="connsiteY0" fmla="*/ 0 h 6858000"/>
              <a:gd name="connsiteX1" fmla="*/ 12204916 w 12204916"/>
              <a:gd name="connsiteY1" fmla="*/ 0 h 6858000"/>
              <a:gd name="connsiteX2" fmla="*/ 12192000 w 12204916"/>
              <a:gd name="connsiteY2" fmla="*/ 1143023 h 6858000"/>
              <a:gd name="connsiteX3" fmla="*/ 12200627 w 12204916"/>
              <a:gd name="connsiteY3" fmla="*/ 5227618 h 6858000"/>
              <a:gd name="connsiteX4" fmla="*/ 10665135 w 12204916"/>
              <a:gd name="connsiteY4" fmla="*/ 6858000 h 6858000"/>
              <a:gd name="connsiteX5" fmla="*/ 1143023 w 12204916"/>
              <a:gd name="connsiteY5" fmla="*/ 6858000 h 6858000"/>
              <a:gd name="connsiteX6" fmla="*/ 0 w 12204916"/>
              <a:gd name="connsiteY6" fmla="*/ 5714977 h 6858000"/>
              <a:gd name="connsiteX7" fmla="*/ 0 w 12204916"/>
              <a:gd name="connsiteY7" fmla="*/ 1526865 h 6858000"/>
              <a:gd name="connsiteX8" fmla="*/ 7418707 w 12204916"/>
              <a:gd name="connsiteY8" fmla="*/ 0 h 6858000"/>
              <a:gd name="connsiteX0" fmla="*/ 7418707 w 12204916"/>
              <a:gd name="connsiteY0" fmla="*/ 0 h 6858000"/>
              <a:gd name="connsiteX1" fmla="*/ 12204916 w 12204916"/>
              <a:gd name="connsiteY1" fmla="*/ 0 h 6858000"/>
              <a:gd name="connsiteX2" fmla="*/ 12192000 w 12204916"/>
              <a:gd name="connsiteY2" fmla="*/ 1143023 h 6858000"/>
              <a:gd name="connsiteX3" fmla="*/ 12200627 w 12204916"/>
              <a:gd name="connsiteY3" fmla="*/ 5227618 h 6858000"/>
              <a:gd name="connsiteX4" fmla="*/ 8103090 w 12204916"/>
              <a:gd name="connsiteY4" fmla="*/ 6858000 h 6858000"/>
              <a:gd name="connsiteX5" fmla="*/ 1143023 w 12204916"/>
              <a:gd name="connsiteY5" fmla="*/ 6858000 h 6858000"/>
              <a:gd name="connsiteX6" fmla="*/ 0 w 12204916"/>
              <a:gd name="connsiteY6" fmla="*/ 5714977 h 6858000"/>
              <a:gd name="connsiteX7" fmla="*/ 0 w 12204916"/>
              <a:gd name="connsiteY7" fmla="*/ 1526865 h 6858000"/>
              <a:gd name="connsiteX8" fmla="*/ 7418707 w 12204916"/>
              <a:gd name="connsiteY8" fmla="*/ 0 h 6858000"/>
              <a:gd name="connsiteX0" fmla="*/ 7427334 w 12213543"/>
              <a:gd name="connsiteY0" fmla="*/ 0 h 6858000"/>
              <a:gd name="connsiteX1" fmla="*/ 12213543 w 12213543"/>
              <a:gd name="connsiteY1" fmla="*/ 0 h 6858000"/>
              <a:gd name="connsiteX2" fmla="*/ 12200627 w 12213543"/>
              <a:gd name="connsiteY2" fmla="*/ 1143023 h 6858000"/>
              <a:gd name="connsiteX3" fmla="*/ 12209254 w 12213543"/>
              <a:gd name="connsiteY3" fmla="*/ 5227618 h 6858000"/>
              <a:gd name="connsiteX4" fmla="*/ 8111717 w 12213543"/>
              <a:gd name="connsiteY4" fmla="*/ 6858000 h 6858000"/>
              <a:gd name="connsiteX5" fmla="*/ 1151650 w 12213543"/>
              <a:gd name="connsiteY5" fmla="*/ 6858000 h 6858000"/>
              <a:gd name="connsiteX6" fmla="*/ 0 w 12213543"/>
              <a:gd name="connsiteY6" fmla="*/ 6853664 h 6858000"/>
              <a:gd name="connsiteX7" fmla="*/ 8627 w 12213543"/>
              <a:gd name="connsiteY7" fmla="*/ 1526865 h 6858000"/>
              <a:gd name="connsiteX8" fmla="*/ 7427334 w 12213543"/>
              <a:gd name="connsiteY8" fmla="*/ 0 h 6858000"/>
              <a:gd name="connsiteX0" fmla="*/ 7428163 w 12214372"/>
              <a:gd name="connsiteY0" fmla="*/ 0 h 6858000"/>
              <a:gd name="connsiteX1" fmla="*/ 12214372 w 12214372"/>
              <a:gd name="connsiteY1" fmla="*/ 0 h 6858000"/>
              <a:gd name="connsiteX2" fmla="*/ 12201456 w 12214372"/>
              <a:gd name="connsiteY2" fmla="*/ 1143023 h 6858000"/>
              <a:gd name="connsiteX3" fmla="*/ 12210083 w 12214372"/>
              <a:gd name="connsiteY3" fmla="*/ 5227618 h 6858000"/>
              <a:gd name="connsiteX4" fmla="*/ 8112546 w 12214372"/>
              <a:gd name="connsiteY4" fmla="*/ 6858000 h 6858000"/>
              <a:gd name="connsiteX5" fmla="*/ 1152479 w 12214372"/>
              <a:gd name="connsiteY5" fmla="*/ 6858000 h 6858000"/>
              <a:gd name="connsiteX6" fmla="*/ 829 w 12214372"/>
              <a:gd name="connsiteY6" fmla="*/ 6853664 h 6858000"/>
              <a:gd name="connsiteX7" fmla="*/ 830 w 12214372"/>
              <a:gd name="connsiteY7" fmla="*/ 1518238 h 6858000"/>
              <a:gd name="connsiteX8" fmla="*/ 7428163 w 12214372"/>
              <a:gd name="connsiteY8" fmla="*/ 0 h 6858000"/>
              <a:gd name="connsiteX0" fmla="*/ 7428163 w 12210083"/>
              <a:gd name="connsiteY0" fmla="*/ 0 h 6858000"/>
              <a:gd name="connsiteX1" fmla="*/ 12205746 w 12210083"/>
              <a:gd name="connsiteY1" fmla="*/ 0 h 6858000"/>
              <a:gd name="connsiteX2" fmla="*/ 12201456 w 12210083"/>
              <a:gd name="connsiteY2" fmla="*/ 1143023 h 6858000"/>
              <a:gd name="connsiteX3" fmla="*/ 12210083 w 12210083"/>
              <a:gd name="connsiteY3" fmla="*/ 5227618 h 6858000"/>
              <a:gd name="connsiteX4" fmla="*/ 8112546 w 12210083"/>
              <a:gd name="connsiteY4" fmla="*/ 6858000 h 6858000"/>
              <a:gd name="connsiteX5" fmla="*/ 1152479 w 12210083"/>
              <a:gd name="connsiteY5" fmla="*/ 6858000 h 6858000"/>
              <a:gd name="connsiteX6" fmla="*/ 829 w 12210083"/>
              <a:gd name="connsiteY6" fmla="*/ 6853664 h 6858000"/>
              <a:gd name="connsiteX7" fmla="*/ 830 w 12210083"/>
              <a:gd name="connsiteY7" fmla="*/ 1518238 h 6858000"/>
              <a:gd name="connsiteX8" fmla="*/ 7428163 w 12210083"/>
              <a:gd name="connsiteY8" fmla="*/ 0 h 6858000"/>
              <a:gd name="connsiteX0" fmla="*/ 7428163 w 12210083"/>
              <a:gd name="connsiteY0" fmla="*/ 0 h 6858000"/>
              <a:gd name="connsiteX1" fmla="*/ 12205746 w 12210083"/>
              <a:gd name="connsiteY1" fmla="*/ 0 h 6858000"/>
              <a:gd name="connsiteX2" fmla="*/ 12210083 w 12210083"/>
              <a:gd name="connsiteY2" fmla="*/ 5227618 h 6858000"/>
              <a:gd name="connsiteX3" fmla="*/ 8112546 w 12210083"/>
              <a:gd name="connsiteY3" fmla="*/ 6858000 h 6858000"/>
              <a:gd name="connsiteX4" fmla="*/ 1152479 w 12210083"/>
              <a:gd name="connsiteY4" fmla="*/ 6858000 h 6858000"/>
              <a:gd name="connsiteX5" fmla="*/ 829 w 12210083"/>
              <a:gd name="connsiteY5" fmla="*/ 6853664 h 6858000"/>
              <a:gd name="connsiteX6" fmla="*/ 830 w 12210083"/>
              <a:gd name="connsiteY6" fmla="*/ 1518238 h 6858000"/>
              <a:gd name="connsiteX7" fmla="*/ 7428163 w 12210083"/>
              <a:gd name="connsiteY7" fmla="*/ 0 h 6858000"/>
              <a:gd name="connsiteX0" fmla="*/ 7428163 w 12205754"/>
              <a:gd name="connsiteY0" fmla="*/ 0 h 6858000"/>
              <a:gd name="connsiteX1" fmla="*/ 12205746 w 12205754"/>
              <a:gd name="connsiteY1" fmla="*/ 0 h 6858000"/>
              <a:gd name="connsiteX2" fmla="*/ 12028928 w 12205754"/>
              <a:gd name="connsiteY2" fmla="*/ 5210365 h 6858000"/>
              <a:gd name="connsiteX3" fmla="*/ 8112546 w 12205754"/>
              <a:gd name="connsiteY3" fmla="*/ 6858000 h 6858000"/>
              <a:gd name="connsiteX4" fmla="*/ 1152479 w 12205754"/>
              <a:gd name="connsiteY4" fmla="*/ 6858000 h 6858000"/>
              <a:gd name="connsiteX5" fmla="*/ 829 w 12205754"/>
              <a:gd name="connsiteY5" fmla="*/ 6853664 h 6858000"/>
              <a:gd name="connsiteX6" fmla="*/ 830 w 12205754"/>
              <a:gd name="connsiteY6" fmla="*/ 1518238 h 6858000"/>
              <a:gd name="connsiteX7" fmla="*/ 7428163 w 12205754"/>
              <a:gd name="connsiteY7" fmla="*/ 0 h 6858000"/>
              <a:gd name="connsiteX0" fmla="*/ 7428163 w 12205839"/>
              <a:gd name="connsiteY0" fmla="*/ 0 h 6858000"/>
              <a:gd name="connsiteX1" fmla="*/ 12205746 w 12205839"/>
              <a:gd name="connsiteY1" fmla="*/ 0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192830"/>
              <a:gd name="connsiteY0" fmla="*/ 0 h 6858000"/>
              <a:gd name="connsiteX1" fmla="*/ 11921074 w 12192830"/>
              <a:gd name="connsiteY1" fmla="*/ 215661 h 6858000"/>
              <a:gd name="connsiteX2" fmla="*/ 12192830 w 12192830"/>
              <a:gd name="connsiteY2" fmla="*/ 5227618 h 6858000"/>
              <a:gd name="connsiteX3" fmla="*/ 8112546 w 12192830"/>
              <a:gd name="connsiteY3" fmla="*/ 6858000 h 6858000"/>
              <a:gd name="connsiteX4" fmla="*/ 1152479 w 12192830"/>
              <a:gd name="connsiteY4" fmla="*/ 6858000 h 6858000"/>
              <a:gd name="connsiteX5" fmla="*/ 829 w 12192830"/>
              <a:gd name="connsiteY5" fmla="*/ 6853664 h 6858000"/>
              <a:gd name="connsiteX6" fmla="*/ 830 w 12192830"/>
              <a:gd name="connsiteY6" fmla="*/ 1518238 h 6858000"/>
              <a:gd name="connsiteX7" fmla="*/ 7428163 w 12192830"/>
              <a:gd name="connsiteY7" fmla="*/ 0 h 6858000"/>
              <a:gd name="connsiteX0" fmla="*/ 7428163 w 12205839"/>
              <a:gd name="connsiteY0" fmla="*/ 0 h 6858000"/>
              <a:gd name="connsiteX1" fmla="*/ 12205746 w 12205839"/>
              <a:gd name="connsiteY1" fmla="*/ 8627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205839"/>
              <a:gd name="connsiteY0" fmla="*/ 0 h 6858000"/>
              <a:gd name="connsiteX1" fmla="*/ 12205746 w 12205839"/>
              <a:gd name="connsiteY1" fmla="*/ 8627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205839"/>
              <a:gd name="connsiteY0" fmla="*/ 0 h 6858000"/>
              <a:gd name="connsiteX1" fmla="*/ 12205746 w 12205839"/>
              <a:gd name="connsiteY1" fmla="*/ 8627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197313"/>
              <a:gd name="connsiteY0" fmla="*/ 0 h 6858000"/>
              <a:gd name="connsiteX1" fmla="*/ 12197120 w 12197313"/>
              <a:gd name="connsiteY1" fmla="*/ 8627 h 6858000"/>
              <a:gd name="connsiteX2" fmla="*/ 12192830 w 12197313"/>
              <a:gd name="connsiteY2" fmla="*/ 5227618 h 6858000"/>
              <a:gd name="connsiteX3" fmla="*/ 8112546 w 12197313"/>
              <a:gd name="connsiteY3" fmla="*/ 6858000 h 6858000"/>
              <a:gd name="connsiteX4" fmla="*/ 1152479 w 12197313"/>
              <a:gd name="connsiteY4" fmla="*/ 6858000 h 6858000"/>
              <a:gd name="connsiteX5" fmla="*/ 829 w 12197313"/>
              <a:gd name="connsiteY5" fmla="*/ 6853664 h 6858000"/>
              <a:gd name="connsiteX6" fmla="*/ 830 w 12197313"/>
              <a:gd name="connsiteY6" fmla="*/ 1518238 h 6858000"/>
              <a:gd name="connsiteX7" fmla="*/ 7428163 w 12197313"/>
              <a:gd name="connsiteY7" fmla="*/ 0 h 6858000"/>
              <a:gd name="connsiteX0" fmla="*/ 7428163 w 12197313"/>
              <a:gd name="connsiteY0" fmla="*/ 0 h 6858000"/>
              <a:gd name="connsiteX1" fmla="*/ 12197120 w 12197313"/>
              <a:gd name="connsiteY1" fmla="*/ 8627 h 6858000"/>
              <a:gd name="connsiteX2" fmla="*/ 12192830 w 12197313"/>
              <a:gd name="connsiteY2" fmla="*/ 5227618 h 6858000"/>
              <a:gd name="connsiteX3" fmla="*/ 8112546 w 12197313"/>
              <a:gd name="connsiteY3" fmla="*/ 6858000 h 6858000"/>
              <a:gd name="connsiteX4" fmla="*/ 829 w 12197313"/>
              <a:gd name="connsiteY4" fmla="*/ 6853664 h 6858000"/>
              <a:gd name="connsiteX5" fmla="*/ 830 w 12197313"/>
              <a:gd name="connsiteY5" fmla="*/ 1518238 h 6858000"/>
              <a:gd name="connsiteX6" fmla="*/ 7428163 w 1219731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7313" h="6858000">
                <a:moveTo>
                  <a:pt x="7428163" y="0"/>
                </a:moveTo>
                <a:lnTo>
                  <a:pt x="12197120" y="8627"/>
                </a:lnTo>
                <a:cubicBezTo>
                  <a:pt x="12198566" y="1751166"/>
                  <a:pt x="12191384" y="3485079"/>
                  <a:pt x="12192830" y="5227618"/>
                </a:cubicBezTo>
                <a:lnTo>
                  <a:pt x="8112546" y="6858000"/>
                </a:lnTo>
                <a:lnTo>
                  <a:pt x="829" y="6853664"/>
                </a:lnTo>
                <a:cubicBezTo>
                  <a:pt x="3705" y="5078064"/>
                  <a:pt x="-2046" y="3293838"/>
                  <a:pt x="830" y="1518238"/>
                </a:cubicBezTo>
                <a:lnTo>
                  <a:pt x="7428163" y="0"/>
                </a:lnTo>
                <a:close/>
              </a:path>
            </a:pathLst>
          </a:custGeom>
        </p:spPr>
        <p:txBody>
          <a:bodyPr/>
          <a:lstStyle/>
          <a:p>
            <a:endParaRPr lang="en-GB"/>
          </a:p>
        </p:txBody>
      </p:sp>
      <p:pic>
        <p:nvPicPr>
          <p:cNvPr id="7" name="Picture 6" descr="A picture containing text, display&#10;&#10;Description automatically generated">
            <a:extLst>
              <a:ext uri="{FF2B5EF4-FFF2-40B4-BE49-F238E27FC236}">
                <a16:creationId xmlns:a16="http://schemas.microsoft.com/office/drawing/2014/main" id="{14CCDBAA-3129-410D-9F51-1340E16971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597"/>
          <a:stretch/>
        </p:blipFill>
        <p:spPr>
          <a:xfrm>
            <a:off x="0" y="5184474"/>
            <a:ext cx="12192000" cy="1673525"/>
          </a:xfrm>
          <a:prstGeom prst="rect">
            <a:avLst/>
          </a:prstGeom>
        </p:spPr>
      </p:pic>
      <p:sp>
        <p:nvSpPr>
          <p:cNvPr id="11" name="Text Placeholder 10">
            <a:extLst>
              <a:ext uri="{FF2B5EF4-FFF2-40B4-BE49-F238E27FC236}">
                <a16:creationId xmlns:a16="http://schemas.microsoft.com/office/drawing/2014/main" id="{B7100749-7E92-4B59-8C85-02EF82305D85}"/>
              </a:ext>
            </a:extLst>
          </p:cNvPr>
          <p:cNvSpPr>
            <a:spLocks noGrp="1"/>
          </p:cNvSpPr>
          <p:nvPr>
            <p:ph type="body" sz="quarter" idx="11"/>
          </p:nvPr>
        </p:nvSpPr>
        <p:spPr>
          <a:xfrm>
            <a:off x="590550" y="1943100"/>
            <a:ext cx="5505450" cy="4171950"/>
          </a:xfrm>
          <a:solidFill>
            <a:schemeClr val="bg1">
              <a:alpha val="50000"/>
            </a:schemeClr>
          </a:solidFill>
        </p:spPr>
        <p:txBody>
          <a:bodyPr lIns="180000" tIns="180000" rIns="180000" bIns="180000"/>
          <a:lstStyle>
            <a:lvl1pPr marL="0" indent="0">
              <a:buNone/>
              <a:defRPr sz="3600">
                <a:latin typeface="Century Gothic" panose="020B0502020202020204" pitchFamily="34" charset="0"/>
              </a:defRPr>
            </a:lvl1pPr>
            <a:lvl2pPr marL="0" indent="0">
              <a:buFont typeface="Arial" panose="020B0604020202020204" pitchFamily="34" charset="0"/>
              <a:buNone/>
              <a:defRPr sz="2600">
                <a:latin typeface="Century Gothic" panose="020B0502020202020204" pitchFamily="34" charset="0"/>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a:p>
            <a:pPr lvl="1"/>
            <a:r>
              <a:rPr lang="en-US" dirty="0"/>
              <a:t>Second level</a:t>
            </a:r>
          </a:p>
        </p:txBody>
      </p:sp>
      <p:pic>
        <p:nvPicPr>
          <p:cNvPr id="5" name="Picture 4" descr="A picture containing text, display&#10;&#10;Description automatically generated">
            <a:extLst>
              <a:ext uri="{FF2B5EF4-FFF2-40B4-BE49-F238E27FC236}">
                <a16:creationId xmlns:a16="http://schemas.microsoft.com/office/drawing/2014/main" id="{E906D34D-7444-4FA6-AB57-53F1994789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7107"/>
          <a:stretch/>
        </p:blipFill>
        <p:spPr>
          <a:xfrm>
            <a:off x="0" y="0"/>
            <a:ext cx="12192000" cy="1570008"/>
          </a:xfrm>
          <a:prstGeom prst="rect">
            <a:avLst/>
          </a:prstGeom>
        </p:spPr>
      </p:pic>
    </p:spTree>
    <p:extLst>
      <p:ext uri="{BB962C8B-B14F-4D97-AF65-F5344CB8AC3E}">
        <p14:creationId xmlns:p14="http://schemas.microsoft.com/office/powerpoint/2010/main" val="39709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ED56D-B50B-4D6A-9AE4-4CC732A0A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8F1D25-13F7-47C1-8FE9-FBBF3671A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E9CAA-2ED1-4A69-839D-93097AE3E7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EC594-D175-4402-AE84-658A904C5109}" type="datetimeFigureOut">
              <a:rPr lang="en-GB" smtClean="0"/>
              <a:t>20/04/2023</a:t>
            </a:fld>
            <a:endParaRPr lang="en-GB"/>
          </a:p>
        </p:txBody>
      </p:sp>
      <p:sp>
        <p:nvSpPr>
          <p:cNvPr id="5" name="Footer Placeholder 4">
            <a:extLst>
              <a:ext uri="{FF2B5EF4-FFF2-40B4-BE49-F238E27FC236}">
                <a16:creationId xmlns:a16="http://schemas.microsoft.com/office/drawing/2014/main" id="{C82DC0B4-CB8A-4A69-98D0-F794DD33EC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B87A538-42B3-4130-9BC8-7CCED5DB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44E0C-6C3F-4DC6-8385-15486F5BC261}" type="slidenum">
              <a:rPr lang="en-GB" smtClean="0"/>
              <a:t>‹#›</a:t>
            </a:fld>
            <a:endParaRPr lang="en-GB"/>
          </a:p>
        </p:txBody>
      </p:sp>
    </p:spTree>
    <p:extLst>
      <p:ext uri="{BB962C8B-B14F-4D97-AF65-F5344CB8AC3E}">
        <p14:creationId xmlns:p14="http://schemas.microsoft.com/office/powerpoint/2010/main" val="232373018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9" r:id="rId4"/>
    <p:sldLayoutId id="2147483657" r:id="rId5"/>
    <p:sldLayoutId id="2147483660" r:id="rId6"/>
    <p:sldLayoutId id="2147483658" r:id="rId7"/>
    <p:sldLayoutId id="2147483661" r:id="rId8"/>
    <p:sldLayoutId id="214748365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iltshire-pcc.gov.uk/" TargetMode="External"/><Relationship Id="rId2" Type="http://schemas.openxmlformats.org/officeDocument/2006/relationships/hyperlink" Target="https://www.police.uk/pu/your-area/wiltshire-police/" TargetMode="External"/><Relationship Id="rId1" Type="http://schemas.openxmlformats.org/officeDocument/2006/relationships/slideLayout" Target="../slideLayouts/slideLayout2.xml"/><Relationship Id="rId6" Type="http://schemas.openxmlformats.org/officeDocument/2006/relationships/hyperlink" Target="http://www.wiltsmessaging.co.uk/" TargetMode="External"/><Relationship Id="rId5" Type="http://schemas.openxmlformats.org/officeDocument/2006/relationships/hyperlink" Target="http://www.farebook.com/MelkshamPolice" TargetMode="External"/><Relationship Id="rId4" Type="http://schemas.openxmlformats.org/officeDocument/2006/relationships/hyperlink" Target="https://www.justiceinspectorates.gov.uk/hmicfrs/police-forces/wiltshi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DAE7-4C58-4EF4-9008-609913516A8D}"/>
              </a:ext>
            </a:extLst>
          </p:cNvPr>
          <p:cNvSpPr>
            <a:spLocks noGrp="1"/>
          </p:cNvSpPr>
          <p:nvPr>
            <p:ph type="ctrTitle"/>
          </p:nvPr>
        </p:nvSpPr>
        <p:spPr/>
        <p:txBody>
          <a:bodyPr/>
          <a:lstStyle/>
          <a:p>
            <a:r>
              <a:rPr lang="en-GB" dirty="0"/>
              <a:t>Steeple Ashton – Annual Report</a:t>
            </a:r>
          </a:p>
        </p:txBody>
      </p:sp>
      <p:sp>
        <p:nvSpPr>
          <p:cNvPr id="3" name="Subtitle 2">
            <a:extLst>
              <a:ext uri="{FF2B5EF4-FFF2-40B4-BE49-F238E27FC236}">
                <a16:creationId xmlns:a16="http://schemas.microsoft.com/office/drawing/2014/main" id="{BE1DE4FB-D54A-4FAC-838A-4D60B73929CB}"/>
              </a:ext>
            </a:extLst>
          </p:cNvPr>
          <p:cNvSpPr>
            <a:spLocks noGrp="1"/>
          </p:cNvSpPr>
          <p:nvPr>
            <p:ph type="subTitle" idx="1"/>
          </p:nvPr>
        </p:nvSpPr>
        <p:spPr/>
        <p:txBody>
          <a:bodyPr>
            <a:normAutofit/>
          </a:bodyPr>
          <a:lstStyle/>
          <a:p>
            <a:r>
              <a:rPr lang="en-GB" dirty="0"/>
              <a:t>May 2022 – April 2023</a:t>
            </a:r>
          </a:p>
        </p:txBody>
      </p:sp>
    </p:spTree>
    <p:extLst>
      <p:ext uri="{BB962C8B-B14F-4D97-AF65-F5344CB8AC3E}">
        <p14:creationId xmlns:p14="http://schemas.microsoft.com/office/powerpoint/2010/main" val="341158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CE0B30-2FF7-48AF-B7D3-91FFFFFA7F5B}"/>
              </a:ext>
            </a:extLst>
          </p:cNvPr>
          <p:cNvSpPr txBox="1"/>
          <p:nvPr/>
        </p:nvSpPr>
        <p:spPr>
          <a:xfrm>
            <a:off x="285750" y="231487"/>
            <a:ext cx="11410950" cy="584775"/>
          </a:xfrm>
          <a:prstGeom prst="rect">
            <a:avLst/>
          </a:prstGeom>
          <a:noFill/>
        </p:spPr>
        <p:txBody>
          <a:bodyPr wrap="square" rtlCol="0">
            <a:spAutoFit/>
          </a:bodyPr>
          <a:lstStyle/>
          <a:p>
            <a:r>
              <a:rPr lang="en-GB" sz="3200" dirty="0"/>
              <a:t>The Team</a:t>
            </a:r>
          </a:p>
        </p:txBody>
      </p:sp>
      <p:sp>
        <p:nvSpPr>
          <p:cNvPr id="4" name="TextBox 3">
            <a:extLst>
              <a:ext uri="{FF2B5EF4-FFF2-40B4-BE49-F238E27FC236}">
                <a16:creationId xmlns:a16="http://schemas.microsoft.com/office/drawing/2014/main" id="{DE9786BF-EFF2-4161-ACC8-AFF9A3821C86}"/>
              </a:ext>
            </a:extLst>
          </p:cNvPr>
          <p:cNvSpPr txBox="1"/>
          <p:nvPr/>
        </p:nvSpPr>
        <p:spPr>
          <a:xfrm>
            <a:off x="419100" y="933450"/>
            <a:ext cx="5676900" cy="3970318"/>
          </a:xfrm>
          <a:prstGeom prst="rect">
            <a:avLst/>
          </a:prstGeom>
          <a:noFill/>
        </p:spPr>
        <p:txBody>
          <a:bodyPr wrap="square" rtlCol="0">
            <a:spAutoFit/>
          </a:bodyPr>
          <a:lstStyle/>
          <a:p>
            <a:r>
              <a:rPr lang="en-GB" b="1" dirty="0"/>
              <a:t>Inspector</a:t>
            </a:r>
          </a:p>
          <a:p>
            <a:r>
              <a:rPr lang="en-GB" dirty="0"/>
              <a:t>Andy Lemon</a:t>
            </a:r>
          </a:p>
          <a:p>
            <a:endParaRPr lang="en-GB" dirty="0"/>
          </a:p>
          <a:p>
            <a:r>
              <a:rPr lang="en-GB" b="1" dirty="0"/>
              <a:t>Sergeant</a:t>
            </a:r>
          </a:p>
          <a:p>
            <a:r>
              <a:rPr lang="en-GB" dirty="0"/>
              <a:t>James Twyford</a:t>
            </a:r>
          </a:p>
          <a:p>
            <a:endParaRPr lang="en-GB" dirty="0"/>
          </a:p>
          <a:p>
            <a:r>
              <a:rPr lang="en-GB" b="1" dirty="0"/>
              <a:t>Constables</a:t>
            </a:r>
          </a:p>
          <a:p>
            <a:r>
              <a:rPr lang="en-GB" dirty="0"/>
              <a:t>Jen Miller</a:t>
            </a:r>
          </a:p>
          <a:p>
            <a:r>
              <a:rPr lang="en-GB" dirty="0"/>
              <a:t>Ben Coombs</a:t>
            </a:r>
          </a:p>
          <a:p>
            <a:endParaRPr lang="en-GB" dirty="0"/>
          </a:p>
          <a:p>
            <a:r>
              <a:rPr lang="en-GB" b="1" dirty="0"/>
              <a:t>Community Support Officers</a:t>
            </a:r>
          </a:p>
          <a:p>
            <a:r>
              <a:rPr lang="en-GB" dirty="0"/>
              <a:t>Vic Rolph</a:t>
            </a:r>
          </a:p>
          <a:p>
            <a:r>
              <a:rPr lang="en-GB" dirty="0"/>
              <a:t>Mel Culliford</a:t>
            </a:r>
          </a:p>
          <a:p>
            <a:r>
              <a:rPr lang="en-GB" dirty="0"/>
              <a:t>Luke Hosken</a:t>
            </a:r>
          </a:p>
        </p:txBody>
      </p:sp>
      <p:sp>
        <p:nvSpPr>
          <p:cNvPr id="5" name="TextBox 4">
            <a:extLst>
              <a:ext uri="{FF2B5EF4-FFF2-40B4-BE49-F238E27FC236}">
                <a16:creationId xmlns:a16="http://schemas.microsoft.com/office/drawing/2014/main" id="{E3A9DDD2-51B1-401F-873D-20934AEA2137}"/>
              </a:ext>
            </a:extLst>
          </p:cNvPr>
          <p:cNvSpPr txBox="1"/>
          <p:nvPr/>
        </p:nvSpPr>
        <p:spPr>
          <a:xfrm>
            <a:off x="5991225" y="933450"/>
            <a:ext cx="5676900" cy="2031325"/>
          </a:xfrm>
          <a:prstGeom prst="rect">
            <a:avLst/>
          </a:prstGeom>
          <a:noFill/>
        </p:spPr>
        <p:txBody>
          <a:bodyPr wrap="square" rtlCol="0">
            <a:spAutoFit/>
          </a:bodyPr>
          <a:lstStyle/>
          <a:p>
            <a:r>
              <a:rPr lang="en-GB" dirty="0"/>
              <a:t>From 8</a:t>
            </a:r>
            <a:r>
              <a:rPr lang="en-GB" baseline="30000" dirty="0"/>
              <a:t>th</a:t>
            </a:r>
            <a:r>
              <a:rPr lang="en-GB" dirty="0"/>
              <a:t> May 2023 onwards, the Sergeant’s position is being taken over by Sergeant Gemma Rutter.</a:t>
            </a:r>
          </a:p>
          <a:p>
            <a:endParaRPr lang="en-GB" dirty="0"/>
          </a:p>
          <a:p>
            <a:r>
              <a:rPr lang="en-GB" dirty="0"/>
              <a:t>She brings with her a wealth of experience, coming into the role having previously worked in Response, Neighbourhoods and CID as both a Constable and a Sergeant.</a:t>
            </a:r>
          </a:p>
        </p:txBody>
      </p:sp>
    </p:spTree>
    <p:extLst>
      <p:ext uri="{BB962C8B-B14F-4D97-AF65-F5344CB8AC3E}">
        <p14:creationId xmlns:p14="http://schemas.microsoft.com/office/powerpoint/2010/main" val="286771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CE0B30-2FF7-48AF-B7D3-91FFFFFA7F5B}"/>
              </a:ext>
            </a:extLst>
          </p:cNvPr>
          <p:cNvSpPr txBox="1"/>
          <p:nvPr/>
        </p:nvSpPr>
        <p:spPr>
          <a:xfrm>
            <a:off x="285750" y="231487"/>
            <a:ext cx="11410950" cy="584775"/>
          </a:xfrm>
          <a:prstGeom prst="rect">
            <a:avLst/>
          </a:prstGeom>
          <a:noFill/>
        </p:spPr>
        <p:txBody>
          <a:bodyPr wrap="square" rtlCol="0">
            <a:spAutoFit/>
          </a:bodyPr>
          <a:lstStyle/>
          <a:p>
            <a:r>
              <a:rPr lang="en-GB" sz="3200" dirty="0"/>
              <a:t>The Last 12 Months</a:t>
            </a:r>
          </a:p>
        </p:txBody>
      </p:sp>
      <p:sp>
        <p:nvSpPr>
          <p:cNvPr id="4" name="TextBox 3">
            <a:extLst>
              <a:ext uri="{FF2B5EF4-FFF2-40B4-BE49-F238E27FC236}">
                <a16:creationId xmlns:a16="http://schemas.microsoft.com/office/drawing/2014/main" id="{DE9786BF-EFF2-4161-ACC8-AFF9A3821C86}"/>
              </a:ext>
            </a:extLst>
          </p:cNvPr>
          <p:cNvSpPr txBox="1"/>
          <p:nvPr/>
        </p:nvSpPr>
        <p:spPr>
          <a:xfrm>
            <a:off x="419100" y="933450"/>
            <a:ext cx="11277600" cy="2862322"/>
          </a:xfrm>
          <a:prstGeom prst="rect">
            <a:avLst/>
          </a:prstGeom>
          <a:noFill/>
        </p:spPr>
        <p:txBody>
          <a:bodyPr wrap="square" rtlCol="0">
            <a:spAutoFit/>
          </a:bodyPr>
          <a:lstStyle/>
          <a:p>
            <a:r>
              <a:rPr lang="en-GB" dirty="0"/>
              <a:t>The Parishes of Steeple Ashton and Great Hinton are incredibly fortunate communities, who benefit from exceptionally low crime rates.</a:t>
            </a:r>
          </a:p>
          <a:p>
            <a:endParaRPr lang="en-GB" dirty="0"/>
          </a:p>
          <a:p>
            <a:r>
              <a:rPr lang="en-GB" dirty="0"/>
              <a:t>Against a backdrop of 21,000 incidents over the Trowbridge, Melksham and Bradford on Avon areas in the last 12 months; a mere two incidents were reported in Great Hinton and 10 in Steeple Ashton, of which only two were recordable Crimes.  That equates to 0.04% of our total demand.  This low level of crime isn’t matched across any of our other Parishes.</a:t>
            </a:r>
          </a:p>
          <a:p>
            <a:endParaRPr lang="en-GB" dirty="0"/>
          </a:p>
          <a:p>
            <a:r>
              <a:rPr lang="en-GB" dirty="0"/>
              <a:t>There were a small selection of Road Traffic Collisions at junctions, which add slightly to the numbers; but there are no identified hotspots for these collisions.</a:t>
            </a:r>
          </a:p>
        </p:txBody>
      </p:sp>
      <p:pic>
        <p:nvPicPr>
          <p:cNvPr id="6" name="Picture 5">
            <a:extLst>
              <a:ext uri="{FF2B5EF4-FFF2-40B4-BE49-F238E27FC236}">
                <a16:creationId xmlns:a16="http://schemas.microsoft.com/office/drawing/2014/main" id="{669F4861-9D15-44F8-8A4D-8B623F1E8E7B}"/>
              </a:ext>
            </a:extLst>
          </p:cNvPr>
          <p:cNvPicPr>
            <a:picLocks noChangeAspect="1"/>
          </p:cNvPicPr>
          <p:nvPr/>
        </p:nvPicPr>
        <p:blipFill>
          <a:blip r:embed="rId2"/>
          <a:stretch>
            <a:fillRect/>
          </a:stretch>
        </p:blipFill>
        <p:spPr>
          <a:xfrm>
            <a:off x="3300413" y="3781209"/>
            <a:ext cx="2224087" cy="2347384"/>
          </a:xfrm>
          <a:prstGeom prst="rect">
            <a:avLst/>
          </a:prstGeom>
        </p:spPr>
      </p:pic>
    </p:spTree>
    <p:extLst>
      <p:ext uri="{BB962C8B-B14F-4D97-AF65-F5344CB8AC3E}">
        <p14:creationId xmlns:p14="http://schemas.microsoft.com/office/powerpoint/2010/main" val="327539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CE0B30-2FF7-48AF-B7D3-91FFFFFA7F5B}"/>
              </a:ext>
            </a:extLst>
          </p:cNvPr>
          <p:cNvSpPr txBox="1"/>
          <p:nvPr/>
        </p:nvSpPr>
        <p:spPr>
          <a:xfrm>
            <a:off x="285750" y="231487"/>
            <a:ext cx="11410950" cy="584775"/>
          </a:xfrm>
          <a:prstGeom prst="rect">
            <a:avLst/>
          </a:prstGeom>
          <a:noFill/>
        </p:spPr>
        <p:txBody>
          <a:bodyPr wrap="square" rtlCol="0">
            <a:spAutoFit/>
          </a:bodyPr>
          <a:lstStyle/>
          <a:p>
            <a:r>
              <a:rPr lang="en-GB" sz="3200" dirty="0"/>
              <a:t>Crime and Incident Types</a:t>
            </a:r>
          </a:p>
        </p:txBody>
      </p:sp>
      <p:sp>
        <p:nvSpPr>
          <p:cNvPr id="4" name="TextBox 3">
            <a:extLst>
              <a:ext uri="{FF2B5EF4-FFF2-40B4-BE49-F238E27FC236}">
                <a16:creationId xmlns:a16="http://schemas.microsoft.com/office/drawing/2014/main" id="{DE9786BF-EFF2-4161-ACC8-AFF9A3821C86}"/>
              </a:ext>
            </a:extLst>
          </p:cNvPr>
          <p:cNvSpPr txBox="1"/>
          <p:nvPr/>
        </p:nvSpPr>
        <p:spPr>
          <a:xfrm>
            <a:off x="419100" y="933450"/>
            <a:ext cx="11277600" cy="3416320"/>
          </a:xfrm>
          <a:prstGeom prst="rect">
            <a:avLst/>
          </a:prstGeom>
          <a:noFill/>
        </p:spPr>
        <p:txBody>
          <a:bodyPr wrap="square" rtlCol="0">
            <a:spAutoFit/>
          </a:bodyPr>
          <a:lstStyle/>
          <a:p>
            <a:r>
              <a:rPr lang="en-GB" dirty="0"/>
              <a:t>Three offences related to Domestic Incidents.</a:t>
            </a:r>
          </a:p>
          <a:p>
            <a:endParaRPr lang="en-GB" dirty="0"/>
          </a:p>
          <a:p>
            <a:r>
              <a:rPr lang="en-GB" dirty="0"/>
              <a:t>Two were Road Traffic collisions and a third was a Road Rage incident.</a:t>
            </a:r>
          </a:p>
          <a:p>
            <a:endParaRPr lang="en-GB" dirty="0"/>
          </a:p>
          <a:p>
            <a:r>
              <a:rPr lang="en-GB" dirty="0"/>
              <a:t>There was one instance of Violence against the Person, which was of a low level and between people known to each other.</a:t>
            </a:r>
          </a:p>
          <a:p>
            <a:endParaRPr lang="en-GB" dirty="0"/>
          </a:p>
          <a:p>
            <a:r>
              <a:rPr lang="en-GB" dirty="0"/>
              <a:t>There was one Burglary, which was investigated as part of a larger series which affected Melksham Rural South.  This is our most noteworthy recent success, as we’ve successfully manage to see Daniel STACEY, aged 34, of Bradford on Avon Remanded to Prison for 10 offences.</a:t>
            </a:r>
          </a:p>
          <a:p>
            <a:endParaRPr lang="en-GB" dirty="0"/>
          </a:p>
          <a:p>
            <a:r>
              <a:rPr lang="en-GB" dirty="0"/>
              <a:t>The last Crime report to mention, was an instance of Criminal Damage to a gate.</a:t>
            </a:r>
          </a:p>
        </p:txBody>
      </p:sp>
    </p:spTree>
    <p:extLst>
      <p:ext uri="{BB962C8B-B14F-4D97-AF65-F5344CB8AC3E}">
        <p14:creationId xmlns:p14="http://schemas.microsoft.com/office/powerpoint/2010/main" val="70158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CE0B30-2FF7-48AF-B7D3-91FFFFFA7F5B}"/>
              </a:ext>
            </a:extLst>
          </p:cNvPr>
          <p:cNvSpPr txBox="1"/>
          <p:nvPr/>
        </p:nvSpPr>
        <p:spPr>
          <a:xfrm>
            <a:off x="285750" y="231487"/>
            <a:ext cx="11410950" cy="584775"/>
          </a:xfrm>
          <a:prstGeom prst="rect">
            <a:avLst/>
          </a:prstGeom>
          <a:noFill/>
        </p:spPr>
        <p:txBody>
          <a:bodyPr wrap="square" rtlCol="0">
            <a:spAutoFit/>
          </a:bodyPr>
          <a:lstStyle/>
          <a:p>
            <a:r>
              <a:rPr lang="en-GB" sz="3200" dirty="0"/>
              <a:t>Community Engagement</a:t>
            </a:r>
          </a:p>
        </p:txBody>
      </p:sp>
      <p:sp>
        <p:nvSpPr>
          <p:cNvPr id="4" name="TextBox 3">
            <a:extLst>
              <a:ext uri="{FF2B5EF4-FFF2-40B4-BE49-F238E27FC236}">
                <a16:creationId xmlns:a16="http://schemas.microsoft.com/office/drawing/2014/main" id="{DE9786BF-EFF2-4161-ACC8-AFF9A3821C86}"/>
              </a:ext>
            </a:extLst>
          </p:cNvPr>
          <p:cNvSpPr txBox="1"/>
          <p:nvPr/>
        </p:nvSpPr>
        <p:spPr>
          <a:xfrm>
            <a:off x="419100" y="933450"/>
            <a:ext cx="11277600" cy="4247317"/>
          </a:xfrm>
          <a:prstGeom prst="rect">
            <a:avLst/>
          </a:prstGeom>
          <a:noFill/>
        </p:spPr>
        <p:txBody>
          <a:bodyPr wrap="square" rtlCol="0">
            <a:spAutoFit/>
          </a:bodyPr>
          <a:lstStyle/>
          <a:p>
            <a:r>
              <a:rPr lang="en-GB" dirty="0"/>
              <a:t>Community Engagement is a staple of the Neighbourhood Team.  Our three PCSO’s split their time across the Melksham Town and Rural areas, conducting drop-in sessions at numerous places throughout the month.</a:t>
            </a:r>
          </a:p>
          <a:p>
            <a:endParaRPr lang="en-GB" dirty="0"/>
          </a:p>
          <a:p>
            <a:r>
              <a:rPr lang="en-GB" dirty="0"/>
              <a:t>We will conduct ad-hoc drop-in’s at the Steeple Ashton Community Shop, to listen to local worries and provide a visible presence.  We will also continue to visit the local Community Speedwatch Schemes, who maintain a regular presence.</a:t>
            </a:r>
          </a:p>
          <a:p>
            <a:endParaRPr lang="en-GB" dirty="0"/>
          </a:p>
          <a:p>
            <a:r>
              <a:rPr lang="en-GB" dirty="0"/>
              <a:t>This is however at an inevitably reduced level compared to years gone by.  Posts have been lost; demand has increased and the amount of administrative work behind every case has increased by around 20% over the last year, as the necessity for accountability increases.</a:t>
            </a:r>
          </a:p>
          <a:p>
            <a:endParaRPr lang="en-GB" dirty="0"/>
          </a:p>
          <a:p>
            <a:r>
              <a:rPr lang="en-GB" dirty="0"/>
              <a:t>We partake in a number of ‘Weeks of Action’, which largely exist to bring certain areas of focus to the front of peoples’ minds.  Most relevant to Steeple Ashton, is “Project Zero”, which is part of a National campaign to reduce </a:t>
            </a:r>
          </a:p>
          <a:p>
            <a:r>
              <a:rPr lang="en-GB" dirty="0"/>
              <a:t>the number of road deaths.  It targets the Fatal Five – mobile phone use, drink and drug driving,</a:t>
            </a:r>
          </a:p>
          <a:p>
            <a:r>
              <a:rPr lang="en-GB" dirty="0"/>
              <a:t>Careless driving and failing to wear seatbelts.  This runs weekly, is headed up by our Roads</a:t>
            </a:r>
          </a:p>
          <a:p>
            <a:r>
              <a:rPr lang="en-GB" dirty="0"/>
              <a:t>Policing Colleagues and targets the Trowbridge area 5-weekly.</a:t>
            </a:r>
          </a:p>
        </p:txBody>
      </p:sp>
    </p:spTree>
    <p:extLst>
      <p:ext uri="{BB962C8B-B14F-4D97-AF65-F5344CB8AC3E}">
        <p14:creationId xmlns:p14="http://schemas.microsoft.com/office/powerpoint/2010/main" val="148635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CE0B30-2FF7-48AF-B7D3-91FFFFFA7F5B}"/>
              </a:ext>
            </a:extLst>
          </p:cNvPr>
          <p:cNvSpPr txBox="1"/>
          <p:nvPr/>
        </p:nvSpPr>
        <p:spPr>
          <a:xfrm>
            <a:off x="285750" y="231487"/>
            <a:ext cx="11410950" cy="584775"/>
          </a:xfrm>
          <a:prstGeom prst="rect">
            <a:avLst/>
          </a:prstGeom>
          <a:noFill/>
        </p:spPr>
        <p:txBody>
          <a:bodyPr wrap="square" rtlCol="0">
            <a:spAutoFit/>
          </a:bodyPr>
          <a:lstStyle/>
          <a:p>
            <a:r>
              <a:rPr lang="en-GB" sz="3200" dirty="0"/>
              <a:t>Reporting</a:t>
            </a:r>
          </a:p>
        </p:txBody>
      </p:sp>
      <p:sp>
        <p:nvSpPr>
          <p:cNvPr id="4" name="TextBox 3">
            <a:extLst>
              <a:ext uri="{FF2B5EF4-FFF2-40B4-BE49-F238E27FC236}">
                <a16:creationId xmlns:a16="http://schemas.microsoft.com/office/drawing/2014/main" id="{DE9786BF-EFF2-4161-ACC8-AFF9A3821C86}"/>
              </a:ext>
            </a:extLst>
          </p:cNvPr>
          <p:cNvSpPr txBox="1"/>
          <p:nvPr/>
        </p:nvSpPr>
        <p:spPr>
          <a:xfrm>
            <a:off x="419100" y="933450"/>
            <a:ext cx="11277600" cy="3970318"/>
          </a:xfrm>
          <a:prstGeom prst="rect">
            <a:avLst/>
          </a:prstGeom>
          <a:noFill/>
        </p:spPr>
        <p:txBody>
          <a:bodyPr wrap="square" rtlCol="0">
            <a:spAutoFit/>
          </a:bodyPr>
          <a:lstStyle/>
          <a:p>
            <a:r>
              <a:rPr lang="en-GB" dirty="0"/>
              <a:t>If there’s one thing anyone learns from working in Neighbourhood Policing, is that underreporting of incidents is a fairly consistent theme.  People will say </a:t>
            </a:r>
            <a:r>
              <a:rPr lang="en-GB" i="1" dirty="0"/>
              <a:t>“What’s the point?”</a:t>
            </a:r>
            <a:r>
              <a:rPr lang="en-GB" dirty="0"/>
              <a:t> or </a:t>
            </a:r>
            <a:r>
              <a:rPr lang="en-GB" i="1" dirty="0"/>
              <a:t>“It didn’t seem worth reporting”</a:t>
            </a:r>
            <a:r>
              <a:rPr lang="en-GB" dirty="0"/>
              <a:t>, but every report we get helps to paint a picture.</a:t>
            </a:r>
          </a:p>
          <a:p>
            <a:endParaRPr lang="en-GB" dirty="0"/>
          </a:p>
          <a:p>
            <a:r>
              <a:rPr lang="en-GB" dirty="0"/>
              <a:t>Underreporting also creates a bit of a disconnect between perception and reality </a:t>
            </a:r>
            <a:r>
              <a:rPr lang="en-GB" i="1" dirty="0"/>
              <a:t>(the same could also be said of those who take to Social Media and write exaggerated accounts, but that’s a different issue)</a:t>
            </a:r>
            <a:r>
              <a:rPr lang="en-GB" dirty="0"/>
              <a:t>.  This in turn, makes it harder to prioritise work, identify suspects and conduct quality investigations.</a:t>
            </a:r>
          </a:p>
          <a:p>
            <a:endParaRPr lang="en-GB" dirty="0"/>
          </a:p>
          <a:p>
            <a:r>
              <a:rPr lang="en-GB" dirty="0"/>
              <a:t>If I were to make one plea, it would be to </a:t>
            </a:r>
            <a:r>
              <a:rPr lang="en-GB" u="sng" dirty="0"/>
              <a:t>please report incidents and do it directly to us</a:t>
            </a:r>
            <a:r>
              <a:rPr lang="en-GB" dirty="0"/>
              <a:t>, as factually as possible.  Even if that one report in isolation can’t be progressed; it still helps to inform our Priorities and occasionally, it helps to solve a series of offending.  Our recent Burglary series was solved by a concerned member of the public, who saw our </a:t>
            </a:r>
          </a:p>
          <a:p>
            <a:r>
              <a:rPr lang="en-GB" dirty="0"/>
              <a:t>hapless offender, sleeping at the wheel of a stolen car.  They wouldn’t have known that when they called in</a:t>
            </a:r>
          </a:p>
          <a:p>
            <a:r>
              <a:rPr lang="en-GB" dirty="0"/>
              <a:t>a concern for his welfare, but their observation helped us to recover a vast amount of stolen property </a:t>
            </a:r>
          </a:p>
          <a:p>
            <a:r>
              <a:rPr lang="en-GB" dirty="0"/>
              <a:t>and put a prolific offender in Prison.</a:t>
            </a:r>
          </a:p>
        </p:txBody>
      </p:sp>
    </p:spTree>
    <p:extLst>
      <p:ext uri="{BB962C8B-B14F-4D97-AF65-F5344CB8AC3E}">
        <p14:creationId xmlns:p14="http://schemas.microsoft.com/office/powerpoint/2010/main" val="104517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CE0B30-2FF7-48AF-B7D3-91FFFFFA7F5B}"/>
              </a:ext>
            </a:extLst>
          </p:cNvPr>
          <p:cNvSpPr txBox="1"/>
          <p:nvPr/>
        </p:nvSpPr>
        <p:spPr>
          <a:xfrm>
            <a:off x="285750" y="231487"/>
            <a:ext cx="11410950" cy="584775"/>
          </a:xfrm>
          <a:prstGeom prst="rect">
            <a:avLst/>
          </a:prstGeom>
          <a:noFill/>
        </p:spPr>
        <p:txBody>
          <a:bodyPr wrap="square" rtlCol="0">
            <a:spAutoFit/>
          </a:bodyPr>
          <a:lstStyle/>
          <a:p>
            <a:r>
              <a:rPr lang="en-GB" sz="3200" dirty="0"/>
              <a:t>Further Information</a:t>
            </a:r>
          </a:p>
        </p:txBody>
      </p:sp>
      <p:sp>
        <p:nvSpPr>
          <p:cNvPr id="4" name="TextBox 3">
            <a:extLst>
              <a:ext uri="{FF2B5EF4-FFF2-40B4-BE49-F238E27FC236}">
                <a16:creationId xmlns:a16="http://schemas.microsoft.com/office/drawing/2014/main" id="{DE9786BF-EFF2-4161-ACC8-AFF9A3821C86}"/>
              </a:ext>
            </a:extLst>
          </p:cNvPr>
          <p:cNvSpPr txBox="1"/>
          <p:nvPr/>
        </p:nvSpPr>
        <p:spPr>
          <a:xfrm>
            <a:off x="419100" y="933450"/>
            <a:ext cx="11277600" cy="4247317"/>
          </a:xfrm>
          <a:prstGeom prst="rect">
            <a:avLst/>
          </a:prstGeom>
          <a:noFill/>
        </p:spPr>
        <p:txBody>
          <a:bodyPr wrap="square" rtlCol="0">
            <a:spAutoFit/>
          </a:bodyPr>
          <a:lstStyle/>
          <a:p>
            <a:r>
              <a:rPr lang="en-GB" dirty="0"/>
              <a:t>You can find out more about Policing in your area by following any of the links below:</a:t>
            </a:r>
          </a:p>
          <a:p>
            <a:endParaRPr lang="en-GB" dirty="0"/>
          </a:p>
          <a:p>
            <a:r>
              <a:rPr lang="en-GB" dirty="0"/>
              <a:t>Local Crime Data:  </a:t>
            </a:r>
            <a:r>
              <a:rPr lang="en-GB" dirty="0">
                <a:hlinkClick r:id="rId2"/>
              </a:rPr>
              <a:t>https://www.police.uk/pu/your-area/wiltshire-police/</a:t>
            </a:r>
            <a:endParaRPr lang="en-GB" dirty="0"/>
          </a:p>
          <a:p>
            <a:endParaRPr lang="en-GB" dirty="0"/>
          </a:p>
          <a:p>
            <a:r>
              <a:rPr lang="en-GB" dirty="0"/>
              <a:t>Police and Crime Commissioner’s Website:  </a:t>
            </a:r>
            <a:r>
              <a:rPr lang="en-GB" dirty="0">
                <a:hlinkClick r:id="rId3"/>
              </a:rPr>
              <a:t>https://www.wiltshire-pcc.gov.uk/</a:t>
            </a:r>
            <a:endParaRPr lang="en-GB" dirty="0"/>
          </a:p>
          <a:p>
            <a:endParaRPr lang="en-GB" dirty="0"/>
          </a:p>
          <a:p>
            <a:r>
              <a:rPr lang="en-GB" dirty="0"/>
              <a:t>HMICFRS Website:  </a:t>
            </a:r>
            <a:r>
              <a:rPr lang="en-GB" dirty="0">
                <a:hlinkClick r:id="rId4"/>
              </a:rPr>
              <a:t>https://www.justiceinspectorates.gov.uk/hmicfrs/police-forces/wiltshire/</a:t>
            </a:r>
            <a:endParaRPr lang="en-GB" dirty="0"/>
          </a:p>
          <a:p>
            <a:endParaRPr lang="en-GB" dirty="0"/>
          </a:p>
          <a:p>
            <a:endParaRPr lang="en-GB" dirty="0"/>
          </a:p>
          <a:p>
            <a:r>
              <a:rPr lang="en-GB" dirty="0"/>
              <a:t>You can also follow the Local Team on Facebook, either by searching for “Melksham Police”, or visiting </a:t>
            </a:r>
            <a:r>
              <a:rPr lang="en-GB" dirty="0">
                <a:hlinkClick r:id="rId5"/>
              </a:rPr>
              <a:t>www.facebook.com/MelkshamPolice</a:t>
            </a:r>
            <a:endParaRPr lang="en-GB" dirty="0"/>
          </a:p>
          <a:p>
            <a:endPar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r>
              <a:rPr lang="en-GB" dirty="0"/>
              <a:t>Additionally, we offer more bespoke updates, filterable by personal interests, using our “Community Messaging”</a:t>
            </a:r>
          </a:p>
          <a:p>
            <a:r>
              <a:rPr lang="en-GB" dirty="0"/>
              <a:t>this can be found </a:t>
            </a:r>
            <a:r>
              <a:rPr lang="en-GB"/>
              <a:t>at </a:t>
            </a:r>
            <a:r>
              <a:rPr lang="en-GB">
                <a:hlinkClick r:id="rId6"/>
              </a:rPr>
              <a:t>www.wiltsmessaging.co.uk</a:t>
            </a:r>
            <a:endParaRPr lang="en-GB"/>
          </a:p>
          <a:p>
            <a:endParaRPr lang="en-GB" dirty="0"/>
          </a:p>
        </p:txBody>
      </p:sp>
    </p:spTree>
    <p:extLst>
      <p:ext uri="{BB962C8B-B14F-4D97-AF65-F5344CB8AC3E}">
        <p14:creationId xmlns:p14="http://schemas.microsoft.com/office/powerpoint/2010/main" val="3472035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49681E4F2EAB4597AF518BB9E1614C" ma:contentTypeVersion="15" ma:contentTypeDescription="Create a new document." ma:contentTypeScope="" ma:versionID="66c272b122836addbece8ab2b1e5b21b">
  <xsd:schema xmlns:xsd="http://www.w3.org/2001/XMLSchema" xmlns:xs="http://www.w3.org/2001/XMLSchema" xmlns:p="http://schemas.microsoft.com/office/2006/metadata/properties" xmlns:ns2="ca727707-ab11-4b94-b0b7-206df9cff3f4" xmlns:ns3="bea16b7b-8efb-409d-b4ad-ef8f20fe8c3d" targetNamespace="http://schemas.microsoft.com/office/2006/metadata/properties" ma:root="true" ma:fieldsID="131f72b367200388ebe91a6cee673f4c" ns2:_="" ns3:_="">
    <xsd:import namespace="ca727707-ab11-4b94-b0b7-206df9cff3f4"/>
    <xsd:import namespace="bea16b7b-8efb-409d-b4ad-ef8f20fe8c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727707-ab11-4b94-b0b7-206df9cff3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5c42cbc-5a73-46c4-877a-e8c1a853595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a16b7b-8efb-409d-b4ad-ef8f20fe8c3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abb94b-8cf0-4b95-9f9d-733e46468bac}" ma:internalName="TaxCatchAll" ma:showField="CatchAllData" ma:web="bea16b7b-8efb-409d-b4ad-ef8f20fe8c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a727707-ab11-4b94-b0b7-206df9cff3f4">
      <Terms xmlns="http://schemas.microsoft.com/office/infopath/2007/PartnerControls"/>
    </lcf76f155ced4ddcb4097134ff3c332f>
    <TaxCatchAll xmlns="bea16b7b-8efb-409d-b4ad-ef8f20fe8c3d" xsi:nil="true"/>
    <SharedWithUsers xmlns="bea16b7b-8efb-409d-b4ad-ef8f20fe8c3d">
      <UserInfo>
        <DisplayName>Sarah Pulman</DisplayName>
        <AccountId>1528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F2A210-5E74-4E5B-8353-1652AF495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727707-ab11-4b94-b0b7-206df9cff3f4"/>
    <ds:schemaRef ds:uri="bea16b7b-8efb-409d-b4ad-ef8f20fe8c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AE737B-FF2E-424A-8F58-B9B5837BD474}">
  <ds:schemaRefs>
    <ds:schemaRef ds:uri="http://purl.org/dc/elements/1.1/"/>
    <ds:schemaRef ds:uri="http://schemas.openxmlformats.org/package/2006/metadata/core-properties"/>
    <ds:schemaRef ds:uri="http://www.w3.org/XML/1998/namespace"/>
    <ds:schemaRef ds:uri="ca727707-ab11-4b94-b0b7-206df9cff3f4"/>
    <ds:schemaRef ds:uri="http://schemas.microsoft.com/office/infopath/2007/PartnerControls"/>
    <ds:schemaRef ds:uri="http://schemas.microsoft.com/office/2006/documentManagement/types"/>
    <ds:schemaRef ds:uri="http://schemas.microsoft.com/office/2006/metadata/properties"/>
    <ds:schemaRef ds:uri="bea16b7b-8efb-409d-b4ad-ef8f20fe8c3d"/>
    <ds:schemaRef ds:uri="http://purl.org/dc/dcmitype/"/>
    <ds:schemaRef ds:uri="http://purl.org/dc/terms/"/>
  </ds:schemaRefs>
</ds:datastoreItem>
</file>

<file path=customXml/itemProps3.xml><?xml version="1.0" encoding="utf-8"?>
<ds:datastoreItem xmlns:ds="http://schemas.openxmlformats.org/officeDocument/2006/customXml" ds:itemID="{61F36753-262E-4728-8F13-7D0C45A201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748</TotalTime>
  <Words>902</Words>
  <Application>Microsoft Office PowerPoint</Application>
  <PresentationFormat>Widescreen</PresentationFormat>
  <Paragraphs>71</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Century Gothic</vt:lpstr>
      <vt:lpstr>Times New Roman</vt:lpstr>
      <vt:lpstr>Office Theme</vt:lpstr>
      <vt:lpstr>Steeple Ashton – Annual Report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Hobman, Natalie</dc:creator>
  <cp:lastModifiedBy>BrattonPC Clerk</cp:lastModifiedBy>
  <cp:revision>54</cp:revision>
  <dcterms:created xsi:type="dcterms:W3CDTF">2022-06-28T13:11:00Z</dcterms:created>
  <dcterms:modified xsi:type="dcterms:W3CDTF">2023-04-20T08:16:08Z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bb7e4d-af03-44b3-94ae-136b4d364336_Enabled">
    <vt:lpwstr>true</vt:lpwstr>
  </property>
  <property fmtid="{D5CDD505-2E9C-101B-9397-08002B2CF9AE}" pid="3" name="MSIP_Label_b4bb7e4d-af03-44b3-94ae-136b4d364336_SetDate">
    <vt:lpwstr>2022-06-28T13:11:00Z</vt:lpwstr>
  </property>
  <property fmtid="{D5CDD505-2E9C-101B-9397-08002B2CF9AE}" pid="4" name="MSIP_Label_b4bb7e4d-af03-44b3-94ae-136b4d364336_Method">
    <vt:lpwstr>Standard</vt:lpwstr>
  </property>
  <property fmtid="{D5CDD505-2E9C-101B-9397-08002B2CF9AE}" pid="5" name="MSIP_Label_b4bb7e4d-af03-44b3-94ae-136b4d364336_Name">
    <vt:lpwstr>OFFICIAL</vt:lpwstr>
  </property>
  <property fmtid="{D5CDD505-2E9C-101B-9397-08002B2CF9AE}" pid="6" name="MSIP_Label_b4bb7e4d-af03-44b3-94ae-136b4d364336_SiteId">
    <vt:lpwstr>4e5729cf-852d-4510-9212-51157ca27e3e</vt:lpwstr>
  </property>
  <property fmtid="{D5CDD505-2E9C-101B-9397-08002B2CF9AE}" pid="7" name="MSIP_Label_b4bb7e4d-af03-44b3-94ae-136b4d364336_ActionId">
    <vt:lpwstr>ed9d1ed5-e999-415d-90eb-a34e6e8d7dfd</vt:lpwstr>
  </property>
  <property fmtid="{D5CDD505-2E9C-101B-9397-08002B2CF9AE}" pid="8" name="MSIP_Label_b4bb7e4d-af03-44b3-94ae-136b4d364336_ContentBits">
    <vt:lpwstr>0</vt:lpwstr>
  </property>
  <property fmtid="{D5CDD505-2E9C-101B-9397-08002B2CF9AE}" pid="9" name="ContentTypeId">
    <vt:lpwstr>0x010100BE49681E4F2EAB4597AF518BB9E1614C</vt:lpwstr>
  </property>
  <property fmtid="{D5CDD505-2E9C-101B-9397-08002B2CF9AE}" pid="10" name="MediaServiceImageTags">
    <vt:lpwstr/>
  </property>
</Properties>
</file>