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61" r:id="rId6"/>
    <p:sldId id="264" r:id="rId7"/>
    <p:sldId id="262" r:id="rId8"/>
    <p:sldId id="265" r:id="rId9"/>
    <p:sldId id="271" r:id="rId10"/>
    <p:sldId id="270" r:id="rId11"/>
    <p:sldId id="26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8" d="100"/>
          <a:sy n="68" d="100"/>
        </p:scale>
        <p:origin x="5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SBMC - summary of Income &amp; Expenditure </a:t>
            </a:r>
          </a:p>
          <a:p>
            <a:pPr>
              <a:defRPr/>
            </a:pPr>
            <a:r>
              <a:rPr lang="en-GB"/>
              <a:t>from 2004 to date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1'!$C$1</c:f>
              <c:strCache>
                <c:ptCount val="1"/>
                <c:pt idx="0">
                  <c:v>TOTAL INCOME</c:v>
                </c:pt>
              </c:strCache>
            </c:strRef>
          </c:tx>
          <c:spPr>
            <a:solidFill>
              <a:schemeClr val="accent1"/>
            </a:solidFill>
            <a:ln>
              <a:noFill/>
            </a:ln>
            <a:effectLst/>
          </c:spPr>
          <c:invertIfNegative val="0"/>
          <c:trendline>
            <c:spPr>
              <a:ln w="19050" cap="rnd">
                <a:solidFill>
                  <a:schemeClr val="accent1"/>
                </a:solidFill>
                <a:prstDash val="sysDot"/>
              </a:ln>
              <a:effectLst/>
            </c:spPr>
            <c:trendlineType val="exp"/>
            <c:dispRSqr val="0"/>
            <c:dispEq val="0"/>
          </c:trendline>
          <c:cat>
            <c:strRef>
              <c:f>'Chart 1'!$B$2:$B$20</c:f>
              <c:strCache>
                <c:ptCount val="19"/>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pt idx="15">
                  <c:v>2019/20</c:v>
                </c:pt>
                <c:pt idx="16">
                  <c:v>2020/21</c:v>
                </c:pt>
                <c:pt idx="17">
                  <c:v>2021/22</c:v>
                </c:pt>
                <c:pt idx="18">
                  <c:v>2022/23</c:v>
                </c:pt>
              </c:strCache>
            </c:strRef>
          </c:cat>
          <c:val>
            <c:numRef>
              <c:f>'Chart 1'!$C$2:$C$20</c:f>
              <c:numCache>
                <c:formatCode>"£"#,##0</c:formatCode>
                <c:ptCount val="19"/>
                <c:pt idx="0">
                  <c:v>3018.33</c:v>
                </c:pt>
                <c:pt idx="1">
                  <c:v>7150.2300000000005</c:v>
                </c:pt>
                <c:pt idx="2">
                  <c:v>7907.02</c:v>
                </c:pt>
                <c:pt idx="3">
                  <c:v>5920.01</c:v>
                </c:pt>
                <c:pt idx="4">
                  <c:v>5814</c:v>
                </c:pt>
                <c:pt idx="5">
                  <c:v>5151</c:v>
                </c:pt>
                <c:pt idx="6">
                  <c:v>6556</c:v>
                </c:pt>
                <c:pt idx="7">
                  <c:v>6711</c:v>
                </c:pt>
                <c:pt idx="8">
                  <c:v>7617.67</c:v>
                </c:pt>
                <c:pt idx="9">
                  <c:v>8524.35</c:v>
                </c:pt>
                <c:pt idx="10">
                  <c:v>10583</c:v>
                </c:pt>
                <c:pt idx="11">
                  <c:v>9911</c:v>
                </c:pt>
                <c:pt idx="12">
                  <c:v>10879.98</c:v>
                </c:pt>
                <c:pt idx="13">
                  <c:v>13514.5</c:v>
                </c:pt>
                <c:pt idx="14">
                  <c:v>10021</c:v>
                </c:pt>
                <c:pt idx="15">
                  <c:v>8350</c:v>
                </c:pt>
                <c:pt idx="16">
                  <c:v>8681</c:v>
                </c:pt>
                <c:pt idx="17">
                  <c:v>11272</c:v>
                </c:pt>
                <c:pt idx="18">
                  <c:v>7641.01</c:v>
                </c:pt>
              </c:numCache>
            </c:numRef>
          </c:val>
          <c:extLst>
            <c:ext xmlns:c16="http://schemas.microsoft.com/office/drawing/2014/chart" uri="{C3380CC4-5D6E-409C-BE32-E72D297353CC}">
              <c16:uniqueId val="{00000001-0942-4107-80C1-7FFB58512BCD}"/>
            </c:ext>
          </c:extLst>
        </c:ser>
        <c:ser>
          <c:idx val="1"/>
          <c:order val="1"/>
          <c:tx>
            <c:strRef>
              <c:f>'Chart 1'!$D$1</c:f>
              <c:strCache>
                <c:ptCount val="1"/>
                <c:pt idx="0">
                  <c:v>TOTAL EXPENDITURE</c:v>
                </c:pt>
              </c:strCache>
            </c:strRef>
          </c:tx>
          <c:spPr>
            <a:solidFill>
              <a:schemeClr val="accent2"/>
            </a:solidFill>
            <a:ln>
              <a:noFill/>
            </a:ln>
            <a:effectLst/>
          </c:spPr>
          <c:invertIfNegative val="0"/>
          <c:trendline>
            <c:spPr>
              <a:ln w="19050" cap="rnd">
                <a:solidFill>
                  <a:schemeClr val="accent2"/>
                </a:solidFill>
                <a:prstDash val="sysDot"/>
              </a:ln>
              <a:effectLst/>
            </c:spPr>
            <c:trendlineType val="exp"/>
            <c:dispRSqr val="0"/>
            <c:dispEq val="0"/>
          </c:trendline>
          <c:cat>
            <c:strRef>
              <c:f>'Chart 1'!$B$2:$B$20</c:f>
              <c:strCache>
                <c:ptCount val="19"/>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pt idx="15">
                  <c:v>2019/20</c:v>
                </c:pt>
                <c:pt idx="16">
                  <c:v>2020/21</c:v>
                </c:pt>
                <c:pt idx="17">
                  <c:v>2021/22</c:v>
                </c:pt>
                <c:pt idx="18">
                  <c:v>2022/23</c:v>
                </c:pt>
              </c:strCache>
            </c:strRef>
          </c:cat>
          <c:val>
            <c:numRef>
              <c:f>'Chart 1'!$D$2:$D$20</c:f>
              <c:numCache>
                <c:formatCode>"£"#,##0</c:formatCode>
                <c:ptCount val="19"/>
                <c:pt idx="0">
                  <c:v>2268.12</c:v>
                </c:pt>
                <c:pt idx="1">
                  <c:v>5951.8499999999985</c:v>
                </c:pt>
                <c:pt idx="2">
                  <c:v>4419.5600000000004</c:v>
                </c:pt>
                <c:pt idx="3">
                  <c:v>6695.28</c:v>
                </c:pt>
                <c:pt idx="4">
                  <c:v>4013.9199999999992</c:v>
                </c:pt>
                <c:pt idx="5">
                  <c:v>7127.0999999999985</c:v>
                </c:pt>
                <c:pt idx="6">
                  <c:v>5363.1700000000019</c:v>
                </c:pt>
                <c:pt idx="7">
                  <c:v>5246.579999999999</c:v>
                </c:pt>
                <c:pt idx="8">
                  <c:v>8209.7800000000007</c:v>
                </c:pt>
                <c:pt idx="9">
                  <c:v>8400.9199999999983</c:v>
                </c:pt>
                <c:pt idx="10">
                  <c:v>7275.82</c:v>
                </c:pt>
                <c:pt idx="11">
                  <c:v>11140.289999999997</c:v>
                </c:pt>
                <c:pt idx="12">
                  <c:v>5572.3700000000008</c:v>
                </c:pt>
                <c:pt idx="13">
                  <c:v>8860.1299999999992</c:v>
                </c:pt>
                <c:pt idx="14">
                  <c:v>9937.0499999999993</c:v>
                </c:pt>
                <c:pt idx="15">
                  <c:v>8357.64</c:v>
                </c:pt>
                <c:pt idx="16">
                  <c:v>10459.629999999999</c:v>
                </c:pt>
                <c:pt idx="17">
                  <c:v>7984.9100000000026</c:v>
                </c:pt>
                <c:pt idx="18">
                  <c:v>3960.33</c:v>
                </c:pt>
              </c:numCache>
            </c:numRef>
          </c:val>
          <c:extLst>
            <c:ext xmlns:c16="http://schemas.microsoft.com/office/drawing/2014/chart" uri="{C3380CC4-5D6E-409C-BE32-E72D297353CC}">
              <c16:uniqueId val="{00000003-0942-4107-80C1-7FFB58512BCD}"/>
            </c:ext>
          </c:extLst>
        </c:ser>
        <c:dLbls>
          <c:showLegendKey val="0"/>
          <c:showVal val="0"/>
          <c:showCatName val="0"/>
          <c:showSerName val="0"/>
          <c:showPercent val="0"/>
          <c:showBubbleSize val="0"/>
        </c:dLbls>
        <c:gapWidth val="219"/>
        <c:overlap val="-27"/>
        <c:axId val="522435848"/>
        <c:axId val="522432320"/>
      </c:barChart>
      <c:catAx>
        <c:axId val="522435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432320"/>
        <c:crossesAt val="0"/>
        <c:auto val="1"/>
        <c:lblAlgn val="ctr"/>
        <c:lblOffset val="100"/>
        <c:noMultiLvlLbl val="0"/>
      </c:catAx>
      <c:valAx>
        <c:axId val="5224323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435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7A8E91-6DAF-4A57-9F69-71F939990996}"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1351389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7A8E91-6DAF-4A57-9F69-71F939990996}"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272009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7A8E91-6DAF-4A57-9F69-71F939990996}"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23186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7A8E91-6DAF-4A57-9F69-71F939990996}"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333000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A8E91-6DAF-4A57-9F69-71F939990996}"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87283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7A8E91-6DAF-4A57-9F69-71F939990996}"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113517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7A8E91-6DAF-4A57-9F69-71F939990996}" type="datetimeFigureOut">
              <a:rPr lang="en-GB" smtClean="0"/>
              <a:t>25/04/2023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110596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7A8E91-6DAF-4A57-9F69-71F939990996}"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377670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A8E91-6DAF-4A57-9F69-71F939990996}"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378776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7A8E91-6DAF-4A57-9F69-71F939990996}"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166041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7A8E91-6DAF-4A57-9F69-71F939990996}"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6EF1E4-2C98-4417-9B2A-B32EDB1ED090}" type="slidenum">
              <a:rPr lang="en-GB" smtClean="0"/>
              <a:t>‹#›</a:t>
            </a:fld>
            <a:endParaRPr lang="en-GB"/>
          </a:p>
        </p:txBody>
      </p:sp>
    </p:spTree>
    <p:extLst>
      <p:ext uri="{BB962C8B-B14F-4D97-AF65-F5344CB8AC3E}">
        <p14:creationId xmlns:p14="http://schemas.microsoft.com/office/powerpoint/2010/main" val="88326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A8E91-6DAF-4A57-9F69-71F939990996}" type="datetimeFigureOut">
              <a:rPr lang="en-GB" smtClean="0"/>
              <a:t>25/04/2023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EF1E4-2C98-4417-9B2A-B32EDB1ED090}" type="slidenum">
              <a:rPr lang="en-GB" smtClean="0"/>
              <a:t>‹#›</a:t>
            </a:fld>
            <a:endParaRPr lang="en-GB"/>
          </a:p>
        </p:txBody>
      </p:sp>
    </p:spTree>
    <p:extLst>
      <p:ext uri="{BB962C8B-B14F-4D97-AF65-F5344CB8AC3E}">
        <p14:creationId xmlns:p14="http://schemas.microsoft.com/office/powerpoint/2010/main" val="1749627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St. Mary’s School Building Management Committee</a:t>
            </a:r>
            <a:br>
              <a:rPr lang="en-GB" b="1" dirty="0"/>
            </a:br>
            <a:r>
              <a:rPr lang="en-GB" b="1" dirty="0"/>
              <a:t>(SBMC)</a:t>
            </a:r>
            <a:endParaRPr lang="en-GB" dirty="0"/>
          </a:p>
        </p:txBody>
      </p:sp>
      <p:sp>
        <p:nvSpPr>
          <p:cNvPr id="3" name="Subtitle 2"/>
          <p:cNvSpPr>
            <a:spLocks noGrp="1"/>
          </p:cNvSpPr>
          <p:nvPr>
            <p:ph type="subTitle" idx="1"/>
          </p:nvPr>
        </p:nvSpPr>
        <p:spPr/>
        <p:txBody>
          <a:bodyPr/>
          <a:lstStyle/>
          <a:p>
            <a:r>
              <a:rPr lang="en-GB" dirty="0"/>
              <a:t>Report for year-ending 31</a:t>
            </a:r>
            <a:r>
              <a:rPr lang="en-GB" baseline="30000" dirty="0"/>
              <a:t>st</a:t>
            </a:r>
            <a:r>
              <a:rPr lang="en-GB" dirty="0"/>
              <a:t> March 2023</a:t>
            </a:r>
          </a:p>
        </p:txBody>
      </p:sp>
    </p:spTree>
    <p:extLst>
      <p:ext uri="{BB962C8B-B14F-4D97-AF65-F5344CB8AC3E}">
        <p14:creationId xmlns:p14="http://schemas.microsoft.com/office/powerpoint/2010/main" val="315176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SBMC - financial overview – 2004 to date</a:t>
            </a:r>
            <a:endParaRPr lang="en-GB" dirty="0"/>
          </a:p>
        </p:txBody>
      </p:sp>
      <p:graphicFrame>
        <p:nvGraphicFramePr>
          <p:cNvPr id="3" name="Chart 2"/>
          <p:cNvGraphicFramePr>
            <a:graphicFrameLocks/>
          </p:cNvGraphicFramePr>
          <p:nvPr>
            <p:extLst/>
          </p:nvPr>
        </p:nvGraphicFramePr>
        <p:xfrm>
          <a:off x="1113183" y="1494844"/>
          <a:ext cx="8841850" cy="50649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084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441" y="365126"/>
            <a:ext cx="11640709" cy="906708"/>
          </a:xfrm>
        </p:spPr>
        <p:txBody>
          <a:bodyPr>
            <a:normAutofit/>
          </a:bodyPr>
          <a:lstStyle/>
          <a:p>
            <a:r>
              <a:rPr lang="en-GB" sz="4000" b="1" dirty="0"/>
              <a:t>St. Mary’s School Building – occupancy – 2005 to date</a:t>
            </a:r>
          </a:p>
        </p:txBody>
      </p:sp>
      <p:graphicFrame>
        <p:nvGraphicFramePr>
          <p:cNvPr id="3" name="Object 2"/>
          <p:cNvGraphicFramePr>
            <a:graphicFrameLocks noChangeAspect="1"/>
          </p:cNvGraphicFramePr>
          <p:nvPr>
            <p:extLst>
              <p:ext uri="{D42A27DB-BD31-4B8C-83A1-F6EECF244321}">
                <p14:modId xmlns:p14="http://schemas.microsoft.com/office/powerpoint/2010/main" val="3871019432"/>
              </p:ext>
            </p:extLst>
          </p:nvPr>
        </p:nvGraphicFramePr>
        <p:xfrm>
          <a:off x="361950" y="1633538"/>
          <a:ext cx="11468100" cy="3587750"/>
        </p:xfrm>
        <a:graphic>
          <a:graphicData uri="http://schemas.openxmlformats.org/presentationml/2006/ole">
            <mc:AlternateContent xmlns:mc="http://schemas.openxmlformats.org/markup-compatibility/2006">
              <mc:Choice xmlns:v="urn:schemas-microsoft-com:vml" Requires="v">
                <p:oleObj spid="_x0000_s1029" name="Worksheet" r:id="rId3" imgW="13754108" imgH="4297765" progId="Excel.Sheet.12">
                  <p:embed/>
                </p:oleObj>
              </mc:Choice>
              <mc:Fallback>
                <p:oleObj name="Worksheet" r:id="rId3" imgW="13754108" imgH="4297765" progId="Excel.Sheet.12">
                  <p:embed/>
                  <p:pic>
                    <p:nvPicPr>
                      <p:cNvPr id="0" name=""/>
                      <p:cNvPicPr/>
                      <p:nvPr/>
                    </p:nvPicPr>
                    <p:blipFill>
                      <a:blip r:embed="rId4"/>
                      <a:stretch>
                        <a:fillRect/>
                      </a:stretch>
                    </p:blipFill>
                    <p:spPr>
                      <a:xfrm>
                        <a:off x="361950" y="1633538"/>
                        <a:ext cx="11468100" cy="3587750"/>
                      </a:xfrm>
                      <a:prstGeom prst="rect">
                        <a:avLst/>
                      </a:prstGeom>
                    </p:spPr>
                  </p:pic>
                </p:oleObj>
              </mc:Fallback>
            </mc:AlternateContent>
          </a:graphicData>
        </a:graphic>
      </p:graphicFrame>
    </p:spTree>
    <p:extLst>
      <p:ext uri="{BB962C8B-B14F-4D97-AF65-F5344CB8AC3E}">
        <p14:creationId xmlns:p14="http://schemas.microsoft.com/office/powerpoint/2010/main" val="163838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Rectangle 3"/>
          <p:cNvSpPr/>
          <p:nvPr/>
        </p:nvSpPr>
        <p:spPr>
          <a:xfrm>
            <a:off x="55659" y="159026"/>
            <a:ext cx="1383527" cy="2711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Community Shop</a:t>
            </a:r>
          </a:p>
          <a:p>
            <a:pPr algn="ctr"/>
            <a:r>
              <a:rPr lang="en-GB" dirty="0">
                <a:solidFill>
                  <a:schemeClr val="tx1"/>
                </a:solidFill>
              </a:rPr>
              <a:t>-</a:t>
            </a:r>
          </a:p>
          <a:p>
            <a:pPr algn="ctr"/>
            <a:r>
              <a:rPr lang="en-GB" dirty="0">
                <a:solidFill>
                  <a:schemeClr val="tx1"/>
                </a:solidFill>
              </a:rPr>
              <a:t> opening ceremony </a:t>
            </a:r>
          </a:p>
          <a:p>
            <a:pPr algn="ctr"/>
            <a:r>
              <a:rPr lang="en-GB" dirty="0">
                <a:solidFill>
                  <a:schemeClr val="tx1"/>
                </a:solidFill>
              </a:rPr>
              <a:t>- </a:t>
            </a:r>
          </a:p>
          <a:p>
            <a:pPr algn="ctr"/>
            <a:r>
              <a:rPr lang="en-GB" dirty="0">
                <a:solidFill>
                  <a:schemeClr val="tx1"/>
                </a:solidFill>
              </a:rPr>
              <a:t>30</a:t>
            </a:r>
            <a:r>
              <a:rPr lang="en-GB" baseline="30000" dirty="0">
                <a:solidFill>
                  <a:schemeClr val="tx1"/>
                </a:solidFill>
              </a:rPr>
              <a:t>th</a:t>
            </a:r>
            <a:r>
              <a:rPr lang="en-GB" dirty="0">
                <a:solidFill>
                  <a:schemeClr val="tx1"/>
                </a:solidFill>
              </a:rPr>
              <a:t> September 2005</a:t>
            </a:r>
          </a:p>
        </p:txBody>
      </p:sp>
    </p:spTree>
    <p:extLst>
      <p:ext uri="{BB962C8B-B14F-4D97-AF65-F5344CB8AC3E}">
        <p14:creationId xmlns:p14="http://schemas.microsoft.com/office/powerpoint/2010/main" val="48964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4157"/>
            <a:ext cx="10515600" cy="707667"/>
          </a:xfrm>
        </p:spPr>
        <p:txBody>
          <a:bodyPr>
            <a:normAutofit fontScale="90000"/>
          </a:bodyPr>
          <a:lstStyle/>
          <a:p>
            <a:r>
              <a:rPr lang="en-GB" b="1" dirty="0"/>
              <a:t>St. Mary’s School Building Management Committee</a:t>
            </a:r>
            <a:br>
              <a:rPr lang="en-GB" b="1" dirty="0"/>
            </a:br>
            <a:endParaRPr lang="en-GB" dirty="0"/>
          </a:p>
        </p:txBody>
      </p:sp>
      <p:sp>
        <p:nvSpPr>
          <p:cNvPr id="3" name="Content Placeholder 2"/>
          <p:cNvSpPr>
            <a:spLocks noGrp="1"/>
          </p:cNvSpPr>
          <p:nvPr>
            <p:ph idx="1"/>
          </p:nvPr>
        </p:nvSpPr>
        <p:spPr>
          <a:xfrm>
            <a:off x="838200" y="1825624"/>
            <a:ext cx="10515600" cy="5032376"/>
          </a:xfrm>
        </p:spPr>
        <p:txBody>
          <a:bodyPr>
            <a:normAutofit/>
          </a:bodyPr>
          <a:lstStyle/>
          <a:p>
            <a:pPr marL="0" indent="0">
              <a:buNone/>
            </a:pPr>
            <a:r>
              <a:rPr lang="en-GB" b="1" dirty="0"/>
              <a:t>A brief history</a:t>
            </a:r>
          </a:p>
          <a:p>
            <a:r>
              <a:rPr lang="en-GB" sz="2400" dirty="0"/>
              <a:t>The school building has been held in a Trust set up by the Long family in 1846, may be even earlier, so, approaching 180 years !</a:t>
            </a:r>
          </a:p>
          <a:p>
            <a:r>
              <a:rPr lang="en-GB" sz="2400" dirty="0"/>
              <a:t>Up until 2004, the building was used for many </a:t>
            </a:r>
            <a:r>
              <a:rPr lang="en-GB" sz="2400" dirty="0" err="1"/>
              <a:t>many</a:t>
            </a:r>
            <a:r>
              <a:rPr lang="en-GB" sz="2400" dirty="0"/>
              <a:t> decades as the village primary school, and was run by the then County Council</a:t>
            </a:r>
          </a:p>
          <a:p>
            <a:r>
              <a:rPr lang="en-GB" sz="2400" dirty="0"/>
              <a:t>When the school was closed in 2004, the building was handed back by the council to the Trustees (the parish vicar and the churchwardens)</a:t>
            </a:r>
          </a:p>
          <a:p>
            <a:r>
              <a:rPr lang="en-GB" sz="2400" dirty="0"/>
              <a:t>The trust deed stipulates that building should be used for the benefit of the village, and should be home to at least one organisation of educational benefit</a:t>
            </a:r>
          </a:p>
          <a:p>
            <a:r>
              <a:rPr lang="en-GB" sz="2400" dirty="0"/>
              <a:t>The Trustees have appointed the School Building Management Committee (SBMC) to run, manage and maintain the school building for the benefit of the tenants and the village. The SBMC commenced work at the end of 2004</a:t>
            </a:r>
          </a:p>
          <a:p>
            <a:endParaRPr lang="en-GB" dirty="0"/>
          </a:p>
        </p:txBody>
      </p:sp>
    </p:spTree>
    <p:extLst>
      <p:ext uri="{BB962C8B-B14F-4D97-AF65-F5344CB8AC3E}">
        <p14:creationId xmlns:p14="http://schemas.microsoft.com/office/powerpoint/2010/main" val="164130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Who is on the SBMC currently ?</a:t>
            </a:r>
          </a:p>
        </p:txBody>
      </p:sp>
      <p:sp>
        <p:nvSpPr>
          <p:cNvPr id="3" name="Content Placeholder 2"/>
          <p:cNvSpPr>
            <a:spLocks noGrp="1"/>
          </p:cNvSpPr>
          <p:nvPr>
            <p:ph sz="half" idx="1"/>
          </p:nvPr>
        </p:nvSpPr>
        <p:spPr>
          <a:xfrm>
            <a:off x="838200" y="1563242"/>
            <a:ext cx="5181600" cy="2920778"/>
          </a:xfrm>
        </p:spPr>
        <p:txBody>
          <a:bodyPr>
            <a:normAutofit/>
          </a:bodyPr>
          <a:lstStyle/>
          <a:p>
            <a:pPr marL="0" indent="0">
              <a:buNone/>
            </a:pPr>
            <a:r>
              <a:rPr lang="en-GB" b="1" dirty="0"/>
              <a:t>Committee (volunteers)</a:t>
            </a:r>
          </a:p>
          <a:p>
            <a:r>
              <a:rPr lang="en-GB" sz="2400" dirty="0"/>
              <a:t>Richard Boardman - PCC rep.</a:t>
            </a:r>
          </a:p>
          <a:p>
            <a:r>
              <a:rPr lang="en-GB" sz="2400" dirty="0"/>
              <a:t>Malcolm Bond - Chairman</a:t>
            </a:r>
          </a:p>
          <a:p>
            <a:r>
              <a:rPr lang="en-GB" sz="2400" dirty="0"/>
              <a:t>Marion Pearce - SA W.I. rep.</a:t>
            </a:r>
          </a:p>
          <a:p>
            <a:r>
              <a:rPr lang="en-GB" sz="2400" dirty="0"/>
              <a:t>Lydia Peters - Friends of SA rep.</a:t>
            </a:r>
          </a:p>
          <a:p>
            <a:r>
              <a:rPr lang="en-GB" sz="2400" dirty="0"/>
              <a:t>Jonathan Tapper - SA PC rep.</a:t>
            </a:r>
          </a:p>
          <a:p>
            <a:endParaRPr lang="en-GB" dirty="0"/>
          </a:p>
        </p:txBody>
      </p:sp>
      <p:sp>
        <p:nvSpPr>
          <p:cNvPr id="4" name="Content Placeholder 3"/>
          <p:cNvSpPr>
            <a:spLocks noGrp="1"/>
          </p:cNvSpPr>
          <p:nvPr>
            <p:ph sz="half" idx="2"/>
          </p:nvPr>
        </p:nvSpPr>
        <p:spPr>
          <a:xfrm>
            <a:off x="6172200" y="1602997"/>
            <a:ext cx="5181600" cy="2428323"/>
          </a:xfrm>
        </p:spPr>
        <p:txBody>
          <a:bodyPr>
            <a:normAutofit/>
          </a:bodyPr>
          <a:lstStyle/>
          <a:p>
            <a:pPr marL="0" indent="0">
              <a:buNone/>
            </a:pPr>
            <a:r>
              <a:rPr lang="en-GB" b="1" dirty="0"/>
              <a:t>Tenants’ representatives</a:t>
            </a:r>
          </a:p>
          <a:p>
            <a:r>
              <a:rPr lang="en-GB" sz="2400" dirty="0"/>
              <a:t>Beryl Francis - Guild</a:t>
            </a:r>
          </a:p>
          <a:p>
            <a:r>
              <a:rPr lang="en-GB" sz="2400" dirty="0"/>
              <a:t>Maureen Hodge - STASH</a:t>
            </a:r>
          </a:p>
          <a:p>
            <a:r>
              <a:rPr lang="en-GB" sz="2400" dirty="0"/>
              <a:t>Val Laverick - Guild</a:t>
            </a:r>
          </a:p>
        </p:txBody>
      </p:sp>
      <p:sp>
        <p:nvSpPr>
          <p:cNvPr id="5" name="Content Placeholder 3"/>
          <p:cNvSpPr txBox="1">
            <a:spLocks/>
          </p:cNvSpPr>
          <p:nvPr/>
        </p:nvSpPr>
        <p:spPr>
          <a:xfrm>
            <a:off x="6170869" y="4514490"/>
            <a:ext cx="5181600" cy="1512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Trustees</a:t>
            </a:r>
          </a:p>
          <a:p>
            <a:r>
              <a:rPr lang="en-GB" sz="2400" dirty="0"/>
              <a:t>The vicar of Steeple Ashton parish</a:t>
            </a:r>
          </a:p>
          <a:p>
            <a:r>
              <a:rPr lang="en-GB" sz="2400" dirty="0"/>
              <a:t>Michael Moore - Churchwarden</a:t>
            </a:r>
          </a:p>
          <a:p>
            <a:endParaRPr lang="en-GB" sz="2400" dirty="0"/>
          </a:p>
        </p:txBody>
      </p:sp>
      <p:sp>
        <p:nvSpPr>
          <p:cNvPr id="6" name="Content Placeholder 3"/>
          <p:cNvSpPr txBox="1">
            <a:spLocks/>
          </p:cNvSpPr>
          <p:nvPr/>
        </p:nvSpPr>
        <p:spPr>
          <a:xfrm>
            <a:off x="838200" y="4476069"/>
            <a:ext cx="4536882" cy="1129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Administrator (volunteer)</a:t>
            </a:r>
          </a:p>
          <a:p>
            <a:r>
              <a:rPr lang="en-GB" sz="2400" dirty="0"/>
              <a:t>Lynda Beaven</a:t>
            </a:r>
          </a:p>
        </p:txBody>
      </p:sp>
    </p:spTree>
    <p:extLst>
      <p:ext uri="{BB962C8B-B14F-4D97-AF65-F5344CB8AC3E}">
        <p14:creationId xmlns:p14="http://schemas.microsoft.com/office/powerpoint/2010/main" val="32035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92" y="110442"/>
            <a:ext cx="10694599" cy="843715"/>
          </a:xfrm>
        </p:spPr>
        <p:txBody>
          <a:bodyPr/>
          <a:lstStyle/>
          <a:p>
            <a:r>
              <a:rPr lang="en-GB" b="1" dirty="0"/>
              <a:t>SBMC - accounts for 2022/23 </a:t>
            </a:r>
            <a:r>
              <a:rPr lang="en-GB" sz="2000" b="1" dirty="0"/>
              <a:t>(unaudited)</a:t>
            </a:r>
          </a:p>
        </p:txBody>
      </p:sp>
      <p:graphicFrame>
        <p:nvGraphicFramePr>
          <p:cNvPr id="3" name="Table 2"/>
          <p:cNvGraphicFramePr>
            <a:graphicFrameLocks noGrp="1"/>
          </p:cNvGraphicFramePr>
          <p:nvPr>
            <p:extLst>
              <p:ext uri="{D42A27DB-BD31-4B8C-83A1-F6EECF244321}">
                <p14:modId xmlns:p14="http://schemas.microsoft.com/office/powerpoint/2010/main" val="3467235902"/>
              </p:ext>
            </p:extLst>
          </p:nvPr>
        </p:nvGraphicFramePr>
        <p:xfrm>
          <a:off x="850425" y="1030497"/>
          <a:ext cx="9215926" cy="5350127"/>
        </p:xfrm>
        <a:graphic>
          <a:graphicData uri="http://schemas.openxmlformats.org/drawingml/2006/table">
            <a:tbl>
              <a:tblPr>
                <a:tableStyleId>{5C22544A-7EE6-4342-B048-85BDC9FD1C3A}</a:tableStyleId>
              </a:tblPr>
              <a:tblGrid>
                <a:gridCol w="309155">
                  <a:extLst>
                    <a:ext uri="{9D8B030D-6E8A-4147-A177-3AD203B41FA5}">
                      <a16:colId xmlns:a16="http://schemas.microsoft.com/office/drawing/2014/main" val="20000"/>
                    </a:ext>
                  </a:extLst>
                </a:gridCol>
                <a:gridCol w="3765514">
                  <a:extLst>
                    <a:ext uri="{9D8B030D-6E8A-4147-A177-3AD203B41FA5}">
                      <a16:colId xmlns:a16="http://schemas.microsoft.com/office/drawing/2014/main" val="20001"/>
                    </a:ext>
                  </a:extLst>
                </a:gridCol>
                <a:gridCol w="658502">
                  <a:extLst>
                    <a:ext uri="{9D8B030D-6E8A-4147-A177-3AD203B41FA5}">
                      <a16:colId xmlns:a16="http://schemas.microsoft.com/office/drawing/2014/main" val="20002"/>
                    </a:ext>
                  </a:extLst>
                </a:gridCol>
                <a:gridCol w="241141">
                  <a:extLst>
                    <a:ext uri="{9D8B030D-6E8A-4147-A177-3AD203B41FA5}">
                      <a16:colId xmlns:a16="http://schemas.microsoft.com/office/drawing/2014/main" val="20003"/>
                    </a:ext>
                  </a:extLst>
                </a:gridCol>
                <a:gridCol w="3273957">
                  <a:extLst>
                    <a:ext uri="{9D8B030D-6E8A-4147-A177-3AD203B41FA5}">
                      <a16:colId xmlns:a16="http://schemas.microsoft.com/office/drawing/2014/main" val="20004"/>
                    </a:ext>
                  </a:extLst>
                </a:gridCol>
                <a:gridCol w="658502">
                  <a:extLst>
                    <a:ext uri="{9D8B030D-6E8A-4147-A177-3AD203B41FA5}">
                      <a16:colId xmlns:a16="http://schemas.microsoft.com/office/drawing/2014/main" val="20005"/>
                    </a:ext>
                  </a:extLst>
                </a:gridCol>
                <a:gridCol w="309155">
                  <a:extLst>
                    <a:ext uri="{9D8B030D-6E8A-4147-A177-3AD203B41FA5}">
                      <a16:colId xmlns:a16="http://schemas.microsoft.com/office/drawing/2014/main" val="20006"/>
                    </a:ext>
                  </a:extLst>
                </a:gridCol>
              </a:tblGrid>
              <a:tr h="343132">
                <a:tc>
                  <a:txBody>
                    <a:bodyPr/>
                    <a:lstStyle/>
                    <a:p>
                      <a:pPr algn="l" fontAlgn="b"/>
                      <a:r>
                        <a:rPr lang="en-GB" sz="1700" u="none" strike="noStrike" dirty="0">
                          <a:effectLst/>
                        </a:rPr>
                        <a:t> </a:t>
                      </a:r>
                      <a:endParaRPr lang="en-GB" sz="1700" b="1" i="0" u="none" strike="noStrike" dirty="0">
                        <a:solidFill>
                          <a:srgbClr val="000000"/>
                        </a:solidFill>
                        <a:effectLst/>
                        <a:latin typeface="Calibri" panose="020F0502020204030204" pitchFamily="34" charset="0"/>
                      </a:endParaRPr>
                    </a:p>
                  </a:txBody>
                  <a:tcPr marL="6504" marR="6504" marT="6504" marB="0" anchor="ctr"/>
                </a:tc>
                <a:tc gridSpan="5">
                  <a:txBody>
                    <a:bodyPr/>
                    <a:lstStyle/>
                    <a:p>
                      <a:pPr algn="ctr" fontAlgn="b"/>
                      <a:r>
                        <a:rPr lang="en-GB" sz="1700" u="none" strike="noStrike" dirty="0">
                          <a:effectLst/>
                        </a:rPr>
                        <a:t>ST. MARY'S SCHOOL BUILDING MANAGEMENT COMMITTEE</a:t>
                      </a:r>
                      <a:endParaRPr lang="en-GB" sz="1700" b="1" i="0" u="none" strike="noStrike" dirty="0">
                        <a:solidFill>
                          <a:srgbClr val="000000"/>
                        </a:solidFill>
                        <a:effectLst/>
                        <a:latin typeface="Calibri" panose="020F0502020204030204" pitchFamily="34" charset="0"/>
                      </a:endParaRPr>
                    </a:p>
                  </a:txBody>
                  <a:tcPr marL="6504" marR="6504" marT="6504"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700" u="none" strike="noStrike">
                          <a:effectLst/>
                        </a:rPr>
                        <a:t> </a:t>
                      </a:r>
                      <a:endParaRPr lang="en-GB" sz="1700" b="1"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0"/>
                  </a:ext>
                </a:extLst>
              </a:tr>
              <a:tr h="343132">
                <a:tc>
                  <a:txBody>
                    <a:bodyPr/>
                    <a:lstStyle/>
                    <a:p>
                      <a:pPr algn="l" fontAlgn="b"/>
                      <a:r>
                        <a:rPr lang="en-GB" sz="1700" u="none" strike="noStrike">
                          <a:effectLst/>
                        </a:rPr>
                        <a:t> </a:t>
                      </a:r>
                      <a:endParaRPr lang="en-GB" sz="1700" b="1" i="0" u="none" strike="noStrike">
                        <a:solidFill>
                          <a:srgbClr val="000000"/>
                        </a:solidFill>
                        <a:effectLst/>
                        <a:latin typeface="Calibri" panose="020F0502020204030204" pitchFamily="34" charset="0"/>
                      </a:endParaRPr>
                    </a:p>
                  </a:txBody>
                  <a:tcPr marL="6504" marR="6504" marT="6504" marB="0" anchor="ctr"/>
                </a:tc>
                <a:tc gridSpan="5">
                  <a:txBody>
                    <a:bodyPr/>
                    <a:lstStyle/>
                    <a:p>
                      <a:pPr algn="ctr" fontAlgn="b"/>
                      <a:r>
                        <a:rPr lang="en-GB" sz="1700" u="none" strike="noStrike" dirty="0">
                          <a:effectLst/>
                        </a:rPr>
                        <a:t>Financial year 1st April 2022 to 31st March 2023</a:t>
                      </a:r>
                      <a:endParaRPr lang="en-GB" sz="1700" b="1" i="0" u="none" strike="noStrike" dirty="0">
                        <a:solidFill>
                          <a:srgbClr val="000000"/>
                        </a:solidFill>
                        <a:effectLst/>
                        <a:latin typeface="Calibri" panose="020F0502020204030204" pitchFamily="34" charset="0"/>
                      </a:endParaRPr>
                    </a:p>
                  </a:txBody>
                  <a:tcPr marL="6504" marR="6504" marT="6504"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700" u="none" strike="noStrike">
                          <a:effectLst/>
                        </a:rPr>
                        <a:t> </a:t>
                      </a:r>
                      <a:endParaRPr lang="en-GB" sz="1700" b="1"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1"/>
                  </a:ext>
                </a:extLst>
              </a:tr>
              <a:tr h="239395">
                <a:tc>
                  <a:txBody>
                    <a:bodyPr/>
                    <a:lstStyle/>
                    <a:p>
                      <a:pPr algn="ctr" fontAlgn="b"/>
                      <a:endParaRPr lang="en-GB" sz="1000" b="0" i="0" u="sng" strike="noStrike" dirty="0">
                        <a:solidFill>
                          <a:srgbClr val="000000"/>
                        </a:solidFill>
                        <a:effectLst/>
                        <a:latin typeface="Calibri" panose="020F0502020204030204" pitchFamily="34" charset="0"/>
                      </a:endParaRPr>
                    </a:p>
                  </a:txBody>
                  <a:tcPr marL="6504" marR="6504" marT="6504" marB="0" anchor="ctr"/>
                </a:tc>
                <a:tc>
                  <a:txBody>
                    <a:bodyPr/>
                    <a:lstStyle/>
                    <a:p>
                      <a:pPr marL="0" algn="ctr" defTabSz="914400" rtl="0" eaLnBrk="1" fontAlgn="ctr" latinLnBrk="0" hangingPunct="1"/>
                      <a:r>
                        <a:rPr lang="en-GB" sz="1200" u="sng" strike="noStrike" kern="1200" dirty="0">
                          <a:solidFill>
                            <a:schemeClr val="dk1"/>
                          </a:solidFill>
                          <a:effectLst/>
                          <a:latin typeface="+mn-lt"/>
                          <a:ea typeface="+mn-ea"/>
                          <a:cs typeface="+mn-cs"/>
                        </a:rPr>
                        <a:t>Income &amp; Expenditure for 2022/23</a:t>
                      </a:r>
                    </a:p>
                  </a:txBody>
                  <a:tcPr marL="6504" marR="6504" marT="6504" marB="0" anchor="ctr"/>
                </a:tc>
                <a:tc>
                  <a:txBody>
                    <a:bodyPr/>
                    <a:lstStyle/>
                    <a:p>
                      <a:pPr marL="0" algn="ctr" defTabSz="914400" rtl="0" eaLnBrk="1" fontAlgn="ctr" latinLnBrk="0" hangingPunct="1"/>
                      <a:endParaRPr lang="en-GB" sz="1200" u="sng" strike="noStrike" kern="1200" dirty="0">
                        <a:solidFill>
                          <a:schemeClr val="dk1"/>
                        </a:solidFill>
                        <a:effectLst/>
                        <a:latin typeface="+mn-lt"/>
                        <a:ea typeface="+mn-ea"/>
                        <a:cs typeface="+mn-cs"/>
                      </a:endParaRPr>
                    </a:p>
                  </a:txBody>
                  <a:tcPr marL="6504" marR="6504" marT="6504" marB="0" anchor="ctr"/>
                </a:tc>
                <a:tc>
                  <a:txBody>
                    <a:bodyPr/>
                    <a:lstStyle/>
                    <a:p>
                      <a:pPr marL="0" algn="ctr" defTabSz="914400" rtl="0" eaLnBrk="1" fontAlgn="ctr" latinLnBrk="0" hangingPunct="1"/>
                      <a:endParaRPr lang="en-GB" sz="1200" u="sng" strike="noStrike" kern="1200" dirty="0">
                        <a:solidFill>
                          <a:schemeClr val="dk1"/>
                        </a:solidFill>
                        <a:effectLst/>
                        <a:latin typeface="+mn-lt"/>
                        <a:ea typeface="+mn-ea"/>
                        <a:cs typeface="+mn-cs"/>
                      </a:endParaRPr>
                    </a:p>
                  </a:txBody>
                  <a:tcPr marL="6504" marR="6504" marT="6504" marB="0" anchor="ctr"/>
                </a:tc>
                <a:tc>
                  <a:txBody>
                    <a:bodyPr/>
                    <a:lstStyle/>
                    <a:p>
                      <a:pPr marL="0" algn="ctr" defTabSz="914400" rtl="0" eaLnBrk="1" fontAlgn="ctr" latinLnBrk="0" hangingPunct="1"/>
                      <a:r>
                        <a:rPr lang="en-GB" sz="1200" u="sng" strike="noStrike" kern="1200" dirty="0">
                          <a:solidFill>
                            <a:schemeClr val="dk1"/>
                          </a:solidFill>
                          <a:effectLst/>
                          <a:latin typeface="+mn-lt"/>
                          <a:ea typeface="+mn-ea"/>
                          <a:cs typeface="+mn-cs"/>
                        </a:rPr>
                        <a:t>Balance Sheet for 2022/23</a:t>
                      </a:r>
                    </a:p>
                  </a:txBody>
                  <a:tcPr marL="6504" marR="6504" marT="6504" marB="0" anchor="ctr"/>
                </a:tc>
                <a:tc>
                  <a:txBody>
                    <a:bodyPr/>
                    <a:lstStyle/>
                    <a:p>
                      <a:pPr algn="ctr" fontAlgn="b"/>
                      <a:endParaRPr lang="en-GB" sz="1000" b="0" i="0" u="sng" strike="noStrike" dirty="0">
                        <a:solidFill>
                          <a:srgbClr val="000000"/>
                        </a:solidFill>
                        <a:effectLst/>
                        <a:latin typeface="Calibri" panose="020F0502020204030204" pitchFamily="34" charset="0"/>
                      </a:endParaRPr>
                    </a:p>
                  </a:txBody>
                  <a:tcPr marL="6504" marR="6504" marT="6504" marB="0" anchor="ctr"/>
                </a:tc>
                <a:tc>
                  <a:txBody>
                    <a:bodyPr/>
                    <a:lstStyle/>
                    <a:p>
                      <a:pPr algn="ctr" fontAlgn="b"/>
                      <a:endParaRPr lang="en-GB" sz="1000" b="0" i="0" u="sng" strike="noStrike" dirty="0">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2"/>
                  </a:ext>
                </a:extLst>
              </a:tr>
              <a:tr h="23939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3"/>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INCOME</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Current account as at 31/03/22</a:t>
                      </a:r>
                      <a:endParaRPr lang="en-GB" sz="1000" b="1" i="0" u="none" strike="noStrike" dirty="0">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u="none" strike="noStrike" dirty="0">
                          <a:effectLst/>
                        </a:rPr>
                        <a:t>6,796.47</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4"/>
                  </a:ext>
                </a:extLst>
              </a:tr>
              <a:tr h="215456">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Income – net service charge payments from tenants</a:t>
                      </a:r>
                      <a:endParaRPr lang="en-GB" sz="1000" b="0"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7577.31</a:t>
                      </a:r>
                    </a:p>
                  </a:txBody>
                  <a:tcPr marL="6504" marR="6504" marT="6504" marB="0" anchor="ctr"/>
                </a:tc>
                <a:tc>
                  <a:txBody>
                    <a:bodyPr/>
                    <a:lstStyle/>
                    <a:p>
                      <a:pPr algn="r" fontAlgn="ct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Deposit account as at 31/03/22</a:t>
                      </a:r>
                      <a:endParaRPr lang="en-GB" sz="1000" b="1" i="0" u="none" strike="noStrike" dirty="0">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u="none" strike="noStrike" dirty="0">
                          <a:effectLst/>
                        </a:rPr>
                        <a:t>17,045.53</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5"/>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Wayleaves</a:t>
                      </a:r>
                      <a:endParaRPr lang="en-GB" sz="1000" b="0"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1.00</a:t>
                      </a:r>
                    </a:p>
                  </a:txBody>
                  <a:tcPr marL="6504" marR="6504" marT="6504" marB="0" anchor="ctr"/>
                </a:tc>
                <a:tc>
                  <a:txBody>
                    <a:bodyPr/>
                    <a:lstStyle/>
                    <a:p>
                      <a:pPr algn="r" fontAlgn="ct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TOTAL (all cash in hand at bank) as at 31/03/22</a:t>
                      </a:r>
                      <a:endParaRPr lang="en-GB" sz="1000" b="1" i="0" u="none" strike="noStrike" dirty="0">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b="1" u="none" strike="noStrike" dirty="0">
                          <a:effectLst/>
                        </a:rPr>
                        <a:t>23,842.00</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6"/>
                  </a:ext>
                </a:extLst>
              </a:tr>
              <a:tr h="215456">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Interest on deposit account</a:t>
                      </a:r>
                      <a:endParaRPr lang="en-GB" sz="1000" b="0"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32.32</a:t>
                      </a:r>
                    </a:p>
                  </a:txBody>
                  <a:tcPr marL="6504" marR="6504" marT="6504" marB="0" anchor="ctr"/>
                </a:tc>
                <a:tc>
                  <a:txBody>
                    <a:bodyPr/>
                    <a:lstStyle/>
                    <a:p>
                      <a:pPr algn="r" fontAlgn="ct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a:t>
                      </a:r>
                      <a:endParaRPr lang="en-GB" sz="1000" b="1" i="0" u="none" strike="noStrike" dirty="0">
                        <a:solidFill>
                          <a:srgbClr val="000000"/>
                        </a:solidFill>
                        <a:effectLst/>
                        <a:latin typeface="Calibri" panose="020F0502020204030204" pitchFamily="34" charset="0"/>
                      </a:endParaRPr>
                    </a:p>
                  </a:txBody>
                  <a:tcPr marL="156102" marR="6504" marT="6504" marB="0" anchor="ctr"/>
                </a:tc>
                <a:tc>
                  <a:txBody>
                    <a:bodyPr/>
                    <a:lstStyle/>
                    <a:p>
                      <a:pPr algn="l" fontAlgn="b"/>
                      <a:r>
                        <a:rPr lang="en-GB" sz="1000" u="none" strike="noStrike" dirty="0">
                          <a:effectLst/>
                        </a:rPr>
                        <a:t>£</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7"/>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       TOTAL INCOME</a:t>
                      </a:r>
                      <a:endParaRPr lang="en-GB" sz="1000" b="1"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b"/>
                      <a:r>
                        <a:rPr lang="en-GB" sz="1000" b="1" i="0" u="none" strike="noStrike" dirty="0">
                          <a:solidFill>
                            <a:srgbClr val="000000"/>
                          </a:solidFill>
                          <a:effectLst/>
                          <a:latin typeface="Calibri" panose="020F0502020204030204" pitchFamily="34" charset="0"/>
                        </a:rPr>
                        <a:t>7610.63</a:t>
                      </a:r>
                    </a:p>
                  </a:txBody>
                  <a:tcPr marL="6504" marR="6504" marT="6504" marB="0" anchor="ctr"/>
                </a:tc>
                <a:tc>
                  <a:txBody>
                    <a:bodyPr/>
                    <a:lstStyle/>
                    <a:p>
                      <a:pPr algn="r" fontAlgn="ct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Current account as at 31/03/23</a:t>
                      </a:r>
                      <a:endParaRPr lang="en-GB" sz="1000" b="1" i="0" u="none" strike="noStrike" dirty="0">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b="0" i="0" u="none" strike="noStrike" dirty="0">
                          <a:solidFill>
                            <a:srgbClr val="000000"/>
                          </a:solidFill>
                          <a:effectLst/>
                          <a:latin typeface="Calibri" panose="020F0502020204030204" pitchFamily="34" charset="0"/>
                        </a:rPr>
                        <a:t>10477.15</a:t>
                      </a: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8"/>
                  </a:ext>
                </a:extLst>
              </a:tr>
              <a:tr h="215456">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Deposit account as at 31/03/23</a:t>
                      </a:r>
                      <a:endParaRPr lang="en-GB" sz="1000" b="1" i="0" u="none" strike="noStrike" dirty="0">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b="0" i="0" u="none" strike="noStrike" dirty="0">
                          <a:solidFill>
                            <a:srgbClr val="000000"/>
                          </a:solidFill>
                          <a:effectLst/>
                          <a:latin typeface="Calibri" panose="020F0502020204030204" pitchFamily="34" charset="0"/>
                        </a:rPr>
                        <a:t>17077.85</a:t>
                      </a: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9"/>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EXPENDITURE</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TOTAL (all cash in hand at bank) as at 31/03/23</a:t>
                      </a:r>
                      <a:endParaRPr lang="en-GB" sz="1000" b="1" i="0" u="none" strike="noStrike" dirty="0">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b="1" i="0" u="none" strike="noStrike" dirty="0">
                          <a:solidFill>
                            <a:srgbClr val="000000"/>
                          </a:solidFill>
                          <a:effectLst/>
                          <a:latin typeface="Calibri" panose="020F0502020204030204" pitchFamily="34" charset="0"/>
                        </a:rPr>
                        <a:t>27555.00</a:t>
                      </a: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0"/>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Insurance</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1973.09</a:t>
                      </a:r>
                    </a:p>
                  </a:txBody>
                  <a:tcPr marL="6504" marR="6504" marT="6504" marB="0" anchor="ctr"/>
                </a:tc>
                <a:tc>
                  <a:txBody>
                    <a:bodyPr/>
                    <a:lstStyle/>
                    <a:p>
                      <a:pPr algn="l" fontAlgn="ct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1"/>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Maintenance &amp; repairs</a:t>
                      </a:r>
                      <a:endParaRPr lang="en-GB" sz="1000" b="0"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575.00</a:t>
                      </a:r>
                    </a:p>
                  </a:txBody>
                  <a:tcPr marL="6504" marR="6504" marT="6504" marB="0" anchor="ctr"/>
                </a:tc>
                <a:tc>
                  <a:txBody>
                    <a:bodyPr/>
                    <a:lstStyle/>
                    <a:p>
                      <a:pPr algn="r" fontAlgn="ct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Increase in current account funds:</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b"/>
                      <a:r>
                        <a:rPr lang="en-GB" sz="1000" b="1" i="0" u="none" strike="noStrike" dirty="0">
                          <a:solidFill>
                            <a:srgbClr val="000000"/>
                          </a:solidFill>
                          <a:effectLst/>
                          <a:latin typeface="Calibri" panose="020F0502020204030204" pitchFamily="34" charset="0"/>
                        </a:rPr>
                        <a:t>3680.68</a:t>
                      </a: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2"/>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Water &amp; sewage</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329.01</a:t>
                      </a:r>
                    </a:p>
                  </a:txBody>
                  <a:tcPr marL="6504" marR="6504" marT="6504" marB="0" anchor="ctr"/>
                </a:tc>
                <a:tc>
                  <a:txBody>
                    <a:bodyPr/>
                    <a:lstStyle/>
                    <a:p>
                      <a:pPr algn="r" fontAlgn="ct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Increase in deposit account funds:</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b"/>
                      <a:r>
                        <a:rPr lang="en-GB" sz="1000" b="1" i="0" u="none" strike="noStrike" dirty="0">
                          <a:solidFill>
                            <a:srgbClr val="000000"/>
                          </a:solidFill>
                          <a:effectLst/>
                          <a:latin typeface="Calibri" panose="020F0502020204030204" pitchFamily="34" charset="0"/>
                        </a:rPr>
                        <a:t>32.32</a:t>
                      </a: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3"/>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Fire system</a:t>
                      </a:r>
                      <a:endParaRPr lang="en-GB" sz="1000" b="0"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515.16</a:t>
                      </a:r>
                    </a:p>
                  </a:txBody>
                  <a:tcPr marL="6504" marR="6504" marT="6504" marB="0" anchor="ctr"/>
                </a:tc>
                <a:tc>
                  <a:txBody>
                    <a:bodyPr/>
                    <a:lstStyle/>
                    <a:p>
                      <a:pPr algn="r" fontAlgn="ct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 </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4"/>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Fuel oil</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446.62</a:t>
                      </a:r>
                    </a:p>
                  </a:txBody>
                  <a:tcPr marL="6504" marR="6504" marT="6504" marB="0" anchor="ctr"/>
                </a:tc>
                <a:tc>
                  <a:txBody>
                    <a:bodyPr/>
                    <a:lstStyle/>
                    <a:p>
                      <a:pPr algn="r" fontAlgn="ct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b="1" u="none" strike="noStrike" dirty="0">
                          <a:effectLst/>
                        </a:rPr>
                        <a:t>Total additional funds in hand:</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b"/>
                      <a:r>
                        <a:rPr lang="en-GB" sz="1000" b="1" i="0" u="none" strike="noStrike" dirty="0">
                          <a:solidFill>
                            <a:srgbClr val="000000"/>
                          </a:solidFill>
                          <a:effectLst/>
                          <a:latin typeface="Calibri" panose="020F0502020204030204" pitchFamily="34" charset="0"/>
                        </a:rPr>
                        <a:t>3713.00</a:t>
                      </a: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5"/>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Window cleaning</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0.00</a:t>
                      </a:r>
                    </a:p>
                  </a:txBody>
                  <a:tcPr marL="6504" marR="6504" marT="6504" marB="0" anchor="ctr"/>
                </a:tc>
                <a:tc>
                  <a:txBody>
                    <a:bodyPr/>
                    <a:lstStyle/>
                    <a:p>
                      <a:pPr algn="r" fontAlgn="ct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 </a:t>
                      </a:r>
                      <a:endParaRPr lang="en-GB" sz="1000" b="1"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1"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1"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6"/>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Administration</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58.75</a:t>
                      </a:r>
                    </a:p>
                  </a:txBody>
                  <a:tcPr marL="6504" marR="6504" marT="6504" marB="0" anchor="ctr"/>
                </a:tc>
                <a:tc>
                  <a:txBody>
                    <a:bodyPr/>
                    <a:lstStyle/>
                    <a:p>
                      <a:pPr algn="r" fontAlgn="ct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1"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1"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7"/>
                  </a:ext>
                </a:extLst>
              </a:tr>
              <a:tr h="227084">
                <a:tc>
                  <a:txBody>
                    <a:bodyPr/>
                    <a:lstStyle/>
                    <a:p>
                      <a:pPr algn="l"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Legal &amp; property services</a:t>
                      </a:r>
                      <a:endParaRPr lang="en-GB" sz="1000" b="0"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b="0" i="0" u="none" strike="noStrike" dirty="0">
                          <a:solidFill>
                            <a:srgbClr val="000000"/>
                          </a:solidFill>
                          <a:effectLst/>
                          <a:latin typeface="Calibri" panose="020F0502020204030204" pitchFamily="34" charset="0"/>
                        </a:rPr>
                        <a:t>0.00</a:t>
                      </a:r>
                    </a:p>
                  </a:txBody>
                  <a:tcPr marL="6504" marR="6504" marT="6504" marB="0" anchor="ctr"/>
                </a:tc>
                <a:tc>
                  <a:txBody>
                    <a:bodyPr/>
                    <a:lstStyle/>
                    <a:p>
                      <a:pPr algn="r" fontAlgn="ct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endParaRPr lang="en-GB" sz="1000" dirty="0"/>
                    </a:p>
                  </a:txBody>
                  <a:tcPr marL="78051" marR="6504" marT="6504" marB="0" anchor="ctr"/>
                </a:tc>
                <a:tc>
                  <a:txBody>
                    <a:bodyPr/>
                    <a:lstStyle/>
                    <a:p>
                      <a:endParaRPr lang="en-GB" sz="1000" dirty="0"/>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8"/>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       TOTAL EXPENDITURE</a:t>
                      </a:r>
                      <a:endParaRPr lang="en-GB" sz="1000" b="1"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b"/>
                      <a:r>
                        <a:rPr lang="en-GB" sz="1000" b="1" i="0" u="none" strike="noStrike" dirty="0">
                          <a:solidFill>
                            <a:srgbClr val="000000"/>
                          </a:solidFill>
                          <a:effectLst/>
                          <a:latin typeface="Calibri" panose="020F0502020204030204" pitchFamily="34" charset="0"/>
                        </a:rPr>
                        <a:t>3897.63</a:t>
                      </a:r>
                    </a:p>
                  </a:txBody>
                  <a:tcPr marL="6504" marR="6504" marT="6504" marB="0" anchor="ctr"/>
                </a:tc>
                <a:tc>
                  <a:txBody>
                    <a:bodyPr/>
                    <a:lstStyle/>
                    <a:p>
                      <a:pPr algn="r" fontAlgn="ct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78051"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1"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9"/>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78051"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20"/>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78051"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21"/>
                  </a:ext>
                </a:extLst>
              </a:tr>
              <a:tr h="207475">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Net income/(deficit)</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b="1" i="0" u="none" strike="noStrike" dirty="0">
                          <a:solidFill>
                            <a:srgbClr val="000000"/>
                          </a:solidFill>
                          <a:effectLst/>
                          <a:latin typeface="Calibri" panose="020F0502020204030204" pitchFamily="34" charset="0"/>
                        </a:rPr>
                        <a:t>3713.00</a:t>
                      </a:r>
                    </a:p>
                  </a:txBody>
                  <a:tcPr marL="6504" marR="6504" marT="6504" marB="0" anchor="ctr"/>
                </a:tc>
                <a:tc>
                  <a:txBody>
                    <a:bodyPr/>
                    <a:lstStyle/>
                    <a:p>
                      <a:pPr algn="r" fontAlgn="ctr"/>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78051"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22"/>
                  </a:ext>
                </a:extLst>
              </a:tr>
              <a:tr h="199496">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73050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247"/>
            <a:ext cx="10515600" cy="1129085"/>
          </a:xfrm>
        </p:spPr>
        <p:txBody>
          <a:bodyPr/>
          <a:lstStyle/>
          <a:p>
            <a:r>
              <a:rPr lang="en-GB" b="1" dirty="0"/>
              <a:t>SBMC – key highlights from 2020-2023 (1)</a:t>
            </a:r>
          </a:p>
        </p:txBody>
      </p:sp>
      <p:sp>
        <p:nvSpPr>
          <p:cNvPr id="3" name="Content Placeholder 2"/>
          <p:cNvSpPr txBox="1">
            <a:spLocks/>
          </p:cNvSpPr>
          <p:nvPr/>
        </p:nvSpPr>
        <p:spPr>
          <a:xfrm>
            <a:off x="838200" y="1431237"/>
            <a:ext cx="10515600" cy="48025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b="1" dirty="0"/>
              <a:t>COVID PANDEMIC</a:t>
            </a:r>
          </a:p>
          <a:p>
            <a:r>
              <a:rPr lang="en-GB" sz="2000" dirty="0"/>
              <a:t>The pandemic has caused an unprecedented change in how the SBMC has conducted its business, with no face-to-face meetings since early 2020. Emails have proved OK, especially as there has not been a great deal of significant activity</a:t>
            </a:r>
            <a:endParaRPr lang="en-GB" sz="2000" b="1" dirty="0"/>
          </a:p>
          <a:p>
            <a:pPr marL="0" indent="0">
              <a:buNone/>
            </a:pPr>
            <a:r>
              <a:rPr lang="en-GB" sz="2000" b="1" dirty="0"/>
              <a:t>TENANTS’ SERVICE CHARGES</a:t>
            </a:r>
          </a:p>
          <a:p>
            <a:r>
              <a:rPr lang="en-GB" sz="2000" dirty="0"/>
              <a:t>In order to give financial support during the pandemic, SBMC had provided STASH and the Guild with significant service charge reductions during the 2020-2021 timeframe, amounting to a total of £8600</a:t>
            </a:r>
          </a:p>
          <a:p>
            <a:r>
              <a:rPr lang="en-GB" sz="2000" dirty="0"/>
              <a:t>In addition to the above, a 25% reduction in tenants’ service charges was implemented from 1</a:t>
            </a:r>
            <a:r>
              <a:rPr lang="en-GB" sz="2000" baseline="30000" dirty="0"/>
              <a:t>st</a:t>
            </a:r>
            <a:r>
              <a:rPr lang="en-GB" sz="2000" dirty="0"/>
              <a:t> April 2022</a:t>
            </a:r>
          </a:p>
          <a:p>
            <a:r>
              <a:rPr lang="en-GB" sz="2000" dirty="0"/>
              <a:t>Steeple Ashton Parish Council gave notice to quit their office </a:t>
            </a:r>
            <a:r>
              <a:rPr lang="en-GB" sz="2000" dirty="0" err="1"/>
              <a:t>wef</a:t>
            </a:r>
            <a:r>
              <a:rPr lang="en-GB" sz="2000" dirty="0"/>
              <a:t> 31</a:t>
            </a:r>
            <a:r>
              <a:rPr lang="en-GB" sz="2000" baseline="30000" dirty="0"/>
              <a:t>st</a:t>
            </a:r>
            <a:r>
              <a:rPr lang="en-GB" sz="2000" dirty="0"/>
              <a:t> March 2022. The room is now being jointly used by STASH and SBMC</a:t>
            </a:r>
            <a:endParaRPr lang="en-GB" sz="1600" dirty="0"/>
          </a:p>
        </p:txBody>
      </p:sp>
    </p:spTree>
    <p:extLst>
      <p:ext uri="{BB962C8B-B14F-4D97-AF65-F5344CB8AC3E}">
        <p14:creationId xmlns:p14="http://schemas.microsoft.com/office/powerpoint/2010/main" val="324157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4"/>
            <a:ext cx="10515600" cy="1325563"/>
          </a:xfrm>
        </p:spPr>
        <p:txBody>
          <a:bodyPr/>
          <a:lstStyle/>
          <a:p>
            <a:r>
              <a:rPr lang="en-GB" b="1" dirty="0"/>
              <a:t>SBMC – key highlights from 2020-2023 (2)</a:t>
            </a:r>
          </a:p>
        </p:txBody>
      </p:sp>
      <p:sp>
        <p:nvSpPr>
          <p:cNvPr id="3" name="Content Placeholder 2"/>
          <p:cNvSpPr txBox="1">
            <a:spLocks/>
          </p:cNvSpPr>
          <p:nvPr/>
        </p:nvSpPr>
        <p:spPr>
          <a:xfrm>
            <a:off x="838200" y="1232463"/>
            <a:ext cx="10515600" cy="51206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b="1" dirty="0"/>
              <a:t>MAINTENANCE</a:t>
            </a:r>
          </a:p>
          <a:p>
            <a:r>
              <a:rPr lang="en-GB" sz="2000" dirty="0"/>
              <a:t>Significant maintenance and repairs work over the past 3 years:</a:t>
            </a:r>
          </a:p>
          <a:p>
            <a:pPr lvl="1">
              <a:buFont typeface="Courier New" panose="02070309020205020404" pitchFamily="49" charset="0"/>
              <a:buChar char="o"/>
            </a:pPr>
            <a:r>
              <a:rPr lang="en-GB" sz="2000" dirty="0"/>
              <a:t>Painting &amp; decorating of 1</a:t>
            </a:r>
            <a:r>
              <a:rPr lang="en-GB" sz="2000" baseline="30000" dirty="0"/>
              <a:t>st</a:t>
            </a:r>
            <a:r>
              <a:rPr lang="en-GB" sz="2000" dirty="0"/>
              <a:t>-floor rear room (Guild)</a:t>
            </a:r>
          </a:p>
          <a:p>
            <a:pPr lvl="1">
              <a:buFont typeface="Courier New" panose="02070309020205020404" pitchFamily="49" charset="0"/>
              <a:buChar char="o"/>
            </a:pPr>
            <a:r>
              <a:rPr lang="en-GB" sz="2000" dirty="0"/>
              <a:t>Boundary fencing, left-hand (south) side – 50/50 shared costs with neighbour</a:t>
            </a:r>
          </a:p>
          <a:p>
            <a:pPr lvl="1">
              <a:buFont typeface="Courier New" panose="02070309020205020404" pitchFamily="49" charset="0"/>
              <a:buChar char="o"/>
            </a:pPr>
            <a:r>
              <a:rPr lang="en-GB" sz="2000" dirty="0"/>
              <a:t>Boiler servicing, oil fuel line repairs, hot water heater and CH repairs</a:t>
            </a:r>
          </a:p>
          <a:p>
            <a:pPr lvl="1">
              <a:buFont typeface="Courier New" panose="02070309020205020404" pitchFamily="49" charset="0"/>
              <a:buChar char="o"/>
            </a:pPr>
            <a:r>
              <a:rPr lang="en-GB" sz="2000" dirty="0"/>
              <a:t>Shop LED lights and outside lighting</a:t>
            </a:r>
          </a:p>
          <a:p>
            <a:pPr lvl="1">
              <a:buFont typeface="Courier New" panose="02070309020205020404" pitchFamily="49" charset="0"/>
              <a:buChar char="o"/>
            </a:pPr>
            <a:r>
              <a:rPr lang="en-GB" sz="2000" dirty="0"/>
              <a:t>Repairs to two first-floor (Guild) windows, and fire door</a:t>
            </a:r>
          </a:p>
          <a:p>
            <a:pPr lvl="1">
              <a:buFont typeface="Courier New" panose="02070309020205020404" pitchFamily="49" charset="0"/>
              <a:buChar char="o"/>
            </a:pPr>
            <a:r>
              <a:rPr lang="en-GB" sz="2000" dirty="0"/>
              <a:t>Repairs to shop entrance step</a:t>
            </a:r>
          </a:p>
          <a:p>
            <a:pPr marL="0" indent="0">
              <a:lnSpc>
                <a:spcPct val="100000"/>
              </a:lnSpc>
              <a:buNone/>
            </a:pPr>
            <a:r>
              <a:rPr lang="en-GB" sz="2100" b="1" dirty="0"/>
              <a:t>SBMC COMMITTEE CHANGES DURING 2022</a:t>
            </a:r>
          </a:p>
          <a:p>
            <a:pPr>
              <a:lnSpc>
                <a:spcPct val="100000"/>
              </a:lnSpc>
            </a:pPr>
            <a:r>
              <a:rPr lang="en-GB" sz="2100" dirty="0"/>
              <a:t>Jon Tapper has been appointed as the SAPC representative in October 2022</a:t>
            </a:r>
          </a:p>
          <a:p>
            <a:pPr>
              <a:lnSpc>
                <a:spcPct val="100000"/>
              </a:lnSpc>
            </a:pPr>
            <a:r>
              <a:rPr lang="en-GB" sz="2100" dirty="0"/>
              <a:t>Maureen Hodge replaced Ron Plum as the STASH representative in October 2022 </a:t>
            </a:r>
          </a:p>
          <a:p>
            <a:pPr lvl="1">
              <a:lnSpc>
                <a:spcPct val="100000"/>
              </a:lnSpc>
              <a:buFont typeface="Courier New" panose="02070309020205020404" pitchFamily="49" charset="0"/>
              <a:buChar char="o"/>
            </a:pPr>
            <a:r>
              <a:rPr lang="en-GB" sz="1700" dirty="0"/>
              <a:t>Ron will be continuing as Site Health &amp; Safety Advisor, assisting STASH, SBMC, etc. as and when required, with regard to Risk Assessments and H&amp;S Policy reviews</a:t>
            </a:r>
          </a:p>
          <a:p>
            <a:pPr>
              <a:lnSpc>
                <a:spcPct val="100000"/>
              </a:lnSpc>
            </a:pPr>
            <a:r>
              <a:rPr lang="en-GB" sz="2100" dirty="0"/>
              <a:t>Ines Crucefix stepped down as PCC representative in November 2022, and Richard Boardman has replaced her</a:t>
            </a:r>
          </a:p>
        </p:txBody>
      </p:sp>
    </p:spTree>
    <p:extLst>
      <p:ext uri="{BB962C8B-B14F-4D97-AF65-F5344CB8AC3E}">
        <p14:creationId xmlns:p14="http://schemas.microsoft.com/office/powerpoint/2010/main" val="125440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4"/>
            <a:ext cx="10515600" cy="1325563"/>
          </a:xfrm>
        </p:spPr>
        <p:txBody>
          <a:bodyPr/>
          <a:lstStyle/>
          <a:p>
            <a:r>
              <a:rPr lang="en-GB" b="1" dirty="0"/>
              <a:t>SBMC – key highlights from 2020-2023 (3)</a:t>
            </a:r>
          </a:p>
        </p:txBody>
      </p:sp>
      <p:sp>
        <p:nvSpPr>
          <p:cNvPr id="3" name="Content Placeholder 2"/>
          <p:cNvSpPr txBox="1">
            <a:spLocks/>
          </p:cNvSpPr>
          <p:nvPr/>
        </p:nvSpPr>
        <p:spPr>
          <a:xfrm>
            <a:off x="838200" y="1232462"/>
            <a:ext cx="10515600" cy="54943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100" b="1" dirty="0"/>
              <a:t>OTHER ACTIVITIES IN HAND DURING FY2022/23, AND TO RUN ON INTO FY2023/24</a:t>
            </a:r>
          </a:p>
          <a:p>
            <a:r>
              <a:rPr lang="en-GB" sz="2000" dirty="0"/>
              <a:t>Complete the independent audit of the accounts (Diana Hunter has kindly volunteered)</a:t>
            </a:r>
          </a:p>
          <a:p>
            <a:r>
              <a:rPr lang="en-GB" sz="2000" b="1" dirty="0">
                <a:solidFill>
                  <a:schemeClr val="accent5">
                    <a:lumMod val="75000"/>
                  </a:schemeClr>
                </a:solidFill>
              </a:rPr>
              <a:t>Continuing focus on building up sufficient cash reserves, to form a ‘sinking fund’ to contribute towards future major projects (green electricity, insulation, central heating/boiler, windows, etc.)</a:t>
            </a:r>
          </a:p>
          <a:p>
            <a:r>
              <a:rPr lang="en-GB" sz="2000" b="1" dirty="0">
                <a:solidFill>
                  <a:schemeClr val="accent5">
                    <a:lumMod val="75000"/>
                  </a:schemeClr>
                </a:solidFill>
              </a:rPr>
              <a:t>Conclude plans for a staged repair, renovation and repainting of all the windows (or their replacement)</a:t>
            </a:r>
          </a:p>
          <a:p>
            <a:r>
              <a:rPr lang="en-GB" sz="2000" b="1" dirty="0">
                <a:solidFill>
                  <a:schemeClr val="accent5">
                    <a:lumMod val="75000"/>
                  </a:schemeClr>
                </a:solidFill>
              </a:rPr>
              <a:t>Develop plans for upgrading the 30+year-old oil boiler and CH system. Green alternatives will be considered</a:t>
            </a:r>
          </a:p>
          <a:p>
            <a:pPr marL="0" indent="0">
              <a:buNone/>
            </a:pPr>
            <a:r>
              <a:rPr lang="en-GB" sz="2100" b="1" dirty="0">
                <a:solidFill>
                  <a:schemeClr val="accent5">
                    <a:lumMod val="75000"/>
                  </a:schemeClr>
                </a:solidFill>
              </a:rPr>
              <a:t>These last three items now form part of the major building upgrade programme planned for FY2023/24 and beyond</a:t>
            </a:r>
          </a:p>
        </p:txBody>
      </p:sp>
    </p:spTree>
    <p:extLst>
      <p:ext uri="{BB962C8B-B14F-4D97-AF65-F5344CB8AC3E}">
        <p14:creationId xmlns:p14="http://schemas.microsoft.com/office/powerpoint/2010/main" val="348133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Appendix</a:t>
            </a:r>
          </a:p>
        </p:txBody>
      </p:sp>
      <p:sp>
        <p:nvSpPr>
          <p:cNvPr id="3" name="Title 1"/>
          <p:cNvSpPr txBox="1">
            <a:spLocks/>
          </p:cNvSpPr>
          <p:nvPr/>
        </p:nvSpPr>
        <p:spPr>
          <a:xfrm>
            <a:off x="752061" y="1940809"/>
            <a:ext cx="10515600" cy="2321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dirty="0"/>
          </a:p>
          <a:p>
            <a:pPr marL="342900" indent="-342900">
              <a:buFont typeface="+mj-lt"/>
              <a:buAutoNum type="arabicPeriod"/>
            </a:pPr>
            <a:r>
              <a:rPr lang="en-GB" sz="2000" dirty="0"/>
              <a:t>Financial summary – 2019 to 2022</a:t>
            </a:r>
          </a:p>
          <a:p>
            <a:pPr marL="342900" indent="-342900">
              <a:buFont typeface="+mj-lt"/>
              <a:buAutoNum type="arabicPeriod"/>
            </a:pPr>
            <a:endParaRPr lang="en-GB" sz="2000" dirty="0"/>
          </a:p>
          <a:p>
            <a:pPr marL="342900" indent="-342900">
              <a:buFont typeface="+mj-lt"/>
              <a:buAutoNum type="arabicPeriod"/>
            </a:pPr>
            <a:r>
              <a:rPr lang="en-GB" sz="2000" dirty="0"/>
              <a:t>Financial overview – 2004 to date</a:t>
            </a:r>
          </a:p>
          <a:p>
            <a:pPr marL="342900" indent="-342900">
              <a:buFont typeface="+mj-lt"/>
              <a:buAutoNum type="arabicPeriod"/>
            </a:pPr>
            <a:endParaRPr lang="en-GB" sz="2000" dirty="0"/>
          </a:p>
          <a:p>
            <a:pPr marL="342900" indent="-342900">
              <a:buFont typeface="+mj-lt"/>
              <a:buAutoNum type="arabicPeriod"/>
            </a:pPr>
            <a:r>
              <a:rPr lang="en-GB" sz="2000" dirty="0"/>
              <a:t>The occupancy of the building – 2005 to date</a:t>
            </a:r>
          </a:p>
          <a:p>
            <a:pPr marL="342900" indent="-342900">
              <a:buFont typeface="+mj-lt"/>
              <a:buAutoNum type="arabicPeriod"/>
            </a:pPr>
            <a:endParaRPr lang="en-GB" sz="2000" dirty="0"/>
          </a:p>
          <a:p>
            <a:pPr marL="342900" indent="-342900">
              <a:buFont typeface="+mj-lt"/>
              <a:buAutoNum type="arabicPeriod"/>
            </a:pPr>
            <a:r>
              <a:rPr lang="en-GB" sz="2000" dirty="0"/>
              <a:t>The opening of the village community shop in September 2005</a:t>
            </a:r>
          </a:p>
          <a:p>
            <a:pPr marL="342900" indent="-342900">
              <a:buFont typeface="+mj-lt"/>
              <a:buAutoNum type="arabicPeriod"/>
            </a:pPr>
            <a:endParaRPr lang="en-GB" sz="2000" dirty="0"/>
          </a:p>
        </p:txBody>
      </p:sp>
    </p:spTree>
    <p:extLst>
      <p:ext uri="{BB962C8B-B14F-4D97-AF65-F5344CB8AC3E}">
        <p14:creationId xmlns:p14="http://schemas.microsoft.com/office/powerpoint/2010/main" val="325343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43"/>
            <a:ext cx="10515600" cy="827559"/>
          </a:xfrm>
        </p:spPr>
        <p:txBody>
          <a:bodyPr/>
          <a:lstStyle/>
          <a:p>
            <a:r>
              <a:rPr lang="en-GB" b="1" dirty="0"/>
              <a:t>SBMC - accounts summary 2019-2022</a:t>
            </a:r>
            <a:endParaRPr lang="en-GB" dirty="0"/>
          </a:p>
        </p:txBody>
      </p:sp>
      <p:graphicFrame>
        <p:nvGraphicFramePr>
          <p:cNvPr id="3" name="Table 2"/>
          <p:cNvGraphicFramePr>
            <a:graphicFrameLocks noGrp="1"/>
          </p:cNvGraphicFramePr>
          <p:nvPr>
            <p:extLst/>
          </p:nvPr>
        </p:nvGraphicFramePr>
        <p:xfrm>
          <a:off x="826574" y="1033680"/>
          <a:ext cx="9335197" cy="5248209"/>
        </p:xfrm>
        <a:graphic>
          <a:graphicData uri="http://schemas.openxmlformats.org/drawingml/2006/table">
            <a:tbl>
              <a:tblPr>
                <a:tableStyleId>{5C22544A-7EE6-4342-B048-85BDC9FD1C3A}</a:tableStyleId>
              </a:tblPr>
              <a:tblGrid>
                <a:gridCol w="313156">
                  <a:extLst>
                    <a:ext uri="{9D8B030D-6E8A-4147-A177-3AD203B41FA5}">
                      <a16:colId xmlns:a16="http://schemas.microsoft.com/office/drawing/2014/main" val="20000"/>
                    </a:ext>
                  </a:extLst>
                </a:gridCol>
                <a:gridCol w="3814247">
                  <a:extLst>
                    <a:ext uri="{9D8B030D-6E8A-4147-A177-3AD203B41FA5}">
                      <a16:colId xmlns:a16="http://schemas.microsoft.com/office/drawing/2014/main" val="20001"/>
                    </a:ext>
                  </a:extLst>
                </a:gridCol>
                <a:gridCol w="667024">
                  <a:extLst>
                    <a:ext uri="{9D8B030D-6E8A-4147-A177-3AD203B41FA5}">
                      <a16:colId xmlns:a16="http://schemas.microsoft.com/office/drawing/2014/main" val="20002"/>
                    </a:ext>
                  </a:extLst>
                </a:gridCol>
                <a:gridCol w="244262">
                  <a:extLst>
                    <a:ext uri="{9D8B030D-6E8A-4147-A177-3AD203B41FA5}">
                      <a16:colId xmlns:a16="http://schemas.microsoft.com/office/drawing/2014/main" val="20003"/>
                    </a:ext>
                  </a:extLst>
                </a:gridCol>
                <a:gridCol w="3316328">
                  <a:extLst>
                    <a:ext uri="{9D8B030D-6E8A-4147-A177-3AD203B41FA5}">
                      <a16:colId xmlns:a16="http://schemas.microsoft.com/office/drawing/2014/main" val="20004"/>
                    </a:ext>
                  </a:extLst>
                </a:gridCol>
                <a:gridCol w="667024">
                  <a:extLst>
                    <a:ext uri="{9D8B030D-6E8A-4147-A177-3AD203B41FA5}">
                      <a16:colId xmlns:a16="http://schemas.microsoft.com/office/drawing/2014/main" val="20005"/>
                    </a:ext>
                  </a:extLst>
                </a:gridCol>
                <a:gridCol w="313156">
                  <a:extLst>
                    <a:ext uri="{9D8B030D-6E8A-4147-A177-3AD203B41FA5}">
                      <a16:colId xmlns:a16="http://schemas.microsoft.com/office/drawing/2014/main" val="20006"/>
                    </a:ext>
                  </a:extLst>
                </a:gridCol>
              </a:tblGrid>
              <a:tr h="332707">
                <a:tc>
                  <a:txBody>
                    <a:bodyPr/>
                    <a:lstStyle/>
                    <a:p>
                      <a:pPr algn="l" fontAlgn="b"/>
                      <a:r>
                        <a:rPr lang="en-GB" sz="1700" u="none" strike="noStrike" dirty="0">
                          <a:effectLst/>
                        </a:rPr>
                        <a:t> </a:t>
                      </a:r>
                      <a:endParaRPr lang="en-GB" sz="1700" b="1" i="0" u="none" strike="noStrike" dirty="0">
                        <a:solidFill>
                          <a:srgbClr val="000000"/>
                        </a:solidFill>
                        <a:effectLst/>
                        <a:latin typeface="Calibri" panose="020F0502020204030204" pitchFamily="34" charset="0"/>
                      </a:endParaRPr>
                    </a:p>
                  </a:txBody>
                  <a:tcPr marL="6504" marR="6504" marT="6504" marB="0" anchor="ctr"/>
                </a:tc>
                <a:tc gridSpan="5">
                  <a:txBody>
                    <a:bodyPr/>
                    <a:lstStyle/>
                    <a:p>
                      <a:pPr algn="ctr" fontAlgn="b"/>
                      <a:r>
                        <a:rPr lang="en-GB" sz="1700" u="none" strike="noStrike" dirty="0">
                          <a:effectLst/>
                        </a:rPr>
                        <a:t>ST. MARY'S SCHOOL BUILDING MANAGEMENT COMMITTEE</a:t>
                      </a:r>
                      <a:endParaRPr lang="en-GB" sz="1700" b="1" i="0" u="none" strike="noStrike" dirty="0">
                        <a:solidFill>
                          <a:srgbClr val="000000"/>
                        </a:solidFill>
                        <a:effectLst/>
                        <a:latin typeface="Calibri" panose="020F0502020204030204" pitchFamily="34" charset="0"/>
                      </a:endParaRPr>
                    </a:p>
                  </a:txBody>
                  <a:tcPr marL="6504" marR="6504" marT="6504"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700" u="none" strike="noStrike">
                          <a:effectLst/>
                        </a:rPr>
                        <a:t> </a:t>
                      </a:r>
                      <a:endParaRPr lang="en-GB" sz="1700" b="1"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0"/>
                  </a:ext>
                </a:extLst>
              </a:tr>
              <a:tr h="332707">
                <a:tc>
                  <a:txBody>
                    <a:bodyPr/>
                    <a:lstStyle/>
                    <a:p>
                      <a:pPr algn="l" fontAlgn="b"/>
                      <a:r>
                        <a:rPr lang="en-GB" sz="1700" u="none" strike="noStrike">
                          <a:effectLst/>
                        </a:rPr>
                        <a:t> </a:t>
                      </a:r>
                      <a:endParaRPr lang="en-GB" sz="1700" b="1" i="0" u="none" strike="noStrike">
                        <a:solidFill>
                          <a:srgbClr val="000000"/>
                        </a:solidFill>
                        <a:effectLst/>
                        <a:latin typeface="Calibri" panose="020F0502020204030204" pitchFamily="34" charset="0"/>
                      </a:endParaRPr>
                    </a:p>
                  </a:txBody>
                  <a:tcPr marL="6504" marR="6504" marT="6504" marB="0" anchor="ctr"/>
                </a:tc>
                <a:tc gridSpan="5">
                  <a:txBody>
                    <a:bodyPr/>
                    <a:lstStyle/>
                    <a:p>
                      <a:pPr algn="ctr" fontAlgn="b"/>
                      <a:r>
                        <a:rPr lang="en-GB" sz="1700" u="none" strike="noStrike" dirty="0">
                          <a:effectLst/>
                        </a:rPr>
                        <a:t>Financial summary of 3-year period 1st April 2019 to 31st March 2022</a:t>
                      </a:r>
                      <a:endParaRPr lang="en-GB" sz="1700" b="1" i="0" u="none" strike="noStrike" dirty="0">
                        <a:solidFill>
                          <a:srgbClr val="000000"/>
                        </a:solidFill>
                        <a:effectLst/>
                        <a:latin typeface="Calibri" panose="020F0502020204030204" pitchFamily="34" charset="0"/>
                      </a:endParaRPr>
                    </a:p>
                  </a:txBody>
                  <a:tcPr marL="6504" marR="6504" marT="6504"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700" u="none" strike="noStrike">
                          <a:effectLst/>
                        </a:rPr>
                        <a:t> </a:t>
                      </a:r>
                      <a:endParaRPr lang="en-GB" sz="1700" b="1"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1"/>
                  </a:ext>
                </a:extLst>
              </a:tr>
              <a:tr h="232121">
                <a:tc>
                  <a:txBody>
                    <a:bodyPr/>
                    <a:lstStyle/>
                    <a:p>
                      <a:pPr algn="ctr" fontAlgn="b"/>
                      <a:endParaRPr lang="en-GB" sz="1200" b="0" i="0" u="sng" strike="noStrike" dirty="0">
                        <a:solidFill>
                          <a:srgbClr val="000000"/>
                        </a:solidFill>
                        <a:effectLst/>
                        <a:latin typeface="Calibri" panose="020F0502020204030204" pitchFamily="34" charset="0"/>
                      </a:endParaRPr>
                    </a:p>
                  </a:txBody>
                  <a:tcPr marL="6504" marR="6504" marT="6504" marB="0" anchor="ctr"/>
                </a:tc>
                <a:tc>
                  <a:txBody>
                    <a:bodyPr/>
                    <a:lstStyle/>
                    <a:p>
                      <a:pPr algn="ctr" fontAlgn="ctr"/>
                      <a:r>
                        <a:rPr lang="en-GB" sz="1200" u="sng" strike="noStrike" dirty="0">
                          <a:effectLst/>
                        </a:rPr>
                        <a:t>Income &amp; Expenditure for 2019/20 to 2021/22</a:t>
                      </a:r>
                      <a:endParaRPr lang="en-GB" sz="1200" b="1" i="0" u="sng" strike="noStrike" dirty="0">
                        <a:solidFill>
                          <a:srgbClr val="000000"/>
                        </a:solidFill>
                        <a:effectLst/>
                        <a:latin typeface="Calibri" panose="020F0502020204030204" pitchFamily="34" charset="0"/>
                      </a:endParaRPr>
                    </a:p>
                  </a:txBody>
                  <a:tcPr marL="6504" marR="6504" marT="6504" marB="0" anchor="ctr"/>
                </a:tc>
                <a:tc>
                  <a:txBody>
                    <a:bodyPr/>
                    <a:lstStyle/>
                    <a:p>
                      <a:pPr algn="ctr" fontAlgn="b"/>
                      <a:endParaRPr lang="en-GB" sz="1200" b="0" i="0" u="sng" strike="noStrike" dirty="0">
                        <a:solidFill>
                          <a:srgbClr val="000000"/>
                        </a:solidFill>
                        <a:effectLst/>
                        <a:latin typeface="Calibri" panose="020F0502020204030204" pitchFamily="34" charset="0"/>
                      </a:endParaRPr>
                    </a:p>
                  </a:txBody>
                  <a:tcPr marL="6504" marR="6504" marT="6504" marB="0" anchor="ctr"/>
                </a:tc>
                <a:tc>
                  <a:txBody>
                    <a:bodyPr/>
                    <a:lstStyle/>
                    <a:p>
                      <a:pPr algn="ctr" fontAlgn="b"/>
                      <a:endParaRPr lang="en-GB" sz="1200" b="0" i="0" u="sng" strike="noStrike" dirty="0">
                        <a:solidFill>
                          <a:srgbClr val="000000"/>
                        </a:solidFill>
                        <a:effectLst/>
                        <a:latin typeface="Calibri" panose="020F0502020204030204" pitchFamily="34" charset="0"/>
                      </a:endParaRPr>
                    </a:p>
                  </a:txBody>
                  <a:tcPr marL="6504" marR="6504" marT="6504" marB="0" anchor="ctr"/>
                </a:tc>
                <a:tc>
                  <a:txBody>
                    <a:bodyPr/>
                    <a:lstStyle/>
                    <a:p>
                      <a:pPr algn="ctr" fontAlgn="ctr"/>
                      <a:r>
                        <a:rPr lang="en-GB" sz="1200" u="sng" strike="noStrike" dirty="0">
                          <a:effectLst/>
                        </a:rPr>
                        <a:t>Balance Sheet for 2019/20 to 2021/22</a:t>
                      </a:r>
                      <a:endParaRPr lang="en-GB" sz="1200" b="1" i="0" u="sng" strike="noStrike" dirty="0">
                        <a:solidFill>
                          <a:srgbClr val="000000"/>
                        </a:solidFill>
                        <a:effectLst/>
                        <a:latin typeface="Calibri" panose="020F0502020204030204" pitchFamily="34" charset="0"/>
                      </a:endParaRPr>
                    </a:p>
                  </a:txBody>
                  <a:tcPr marL="6504" marR="6504" marT="6504" marB="0" anchor="ctr"/>
                </a:tc>
                <a:tc>
                  <a:txBody>
                    <a:bodyPr/>
                    <a:lstStyle/>
                    <a:p>
                      <a:pPr algn="ctr" fontAlgn="b"/>
                      <a:endParaRPr lang="en-GB" sz="900" b="0" i="0" u="sng" strike="noStrike" dirty="0">
                        <a:solidFill>
                          <a:srgbClr val="000000"/>
                        </a:solidFill>
                        <a:effectLst/>
                        <a:latin typeface="Calibri" panose="020F0502020204030204" pitchFamily="34" charset="0"/>
                      </a:endParaRPr>
                    </a:p>
                  </a:txBody>
                  <a:tcPr marL="6504" marR="6504" marT="6504" marB="0" anchor="ctr"/>
                </a:tc>
                <a:tc>
                  <a:txBody>
                    <a:bodyPr/>
                    <a:lstStyle/>
                    <a:p>
                      <a:pPr algn="ctr" fontAlgn="b"/>
                      <a:endParaRPr lang="en-GB" sz="1200" b="0" i="0" u="sng" strike="noStrike" dirty="0">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2"/>
                  </a:ext>
                </a:extLst>
              </a:tr>
              <a:tr h="232121">
                <a:tc>
                  <a:txBody>
                    <a:bodyPr/>
                    <a:lstStyle/>
                    <a:p>
                      <a:pPr algn="l" fontAlgn="b"/>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200" u="none" strike="noStrike" dirty="0">
                          <a:effectLst/>
                        </a:rPr>
                        <a:t> </a:t>
                      </a:r>
                      <a:endParaRPr lang="en-GB" sz="12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200" u="none" strike="noStrike" dirty="0">
                          <a:effectLst/>
                        </a:rPr>
                        <a:t> </a:t>
                      </a:r>
                      <a:endParaRPr lang="en-GB" sz="12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a:t>
                      </a:r>
                      <a:endParaRPr lang="en-GB" sz="9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3"/>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INCOME</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Current account as at 31/03/19</a:t>
                      </a:r>
                      <a:endParaRPr lang="en-GB" sz="1000" b="1" i="0" u="none" strike="noStrike">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u="none" strike="noStrike">
                          <a:effectLst/>
                        </a:rPr>
                        <a:t>11,295.65</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4"/>
                  </a:ext>
                </a:extLst>
              </a:tr>
              <a:tr h="208910">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Income – net service charge payments from tenants</a:t>
                      </a:r>
                      <a:endParaRPr lang="en-GB" sz="1000" b="0"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a:effectLst/>
                        </a:rPr>
                        <a:t>19,670.01</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Deposit account as at 31/03/19</a:t>
                      </a:r>
                      <a:endParaRPr lang="en-GB" sz="1000" b="1" i="0" u="none" strike="noStrike">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u="none" strike="noStrike">
                          <a:effectLst/>
                        </a:rPr>
                        <a:t>11,031.34</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5"/>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Wayleaves</a:t>
                      </a:r>
                      <a:endParaRPr lang="en-GB" sz="1000" b="0"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dirty="0">
                          <a:effectLst/>
                        </a:rPr>
                        <a:t>3.00</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TOTAL (all cash in hand at bank) as at 31/03/21</a:t>
                      </a:r>
                      <a:endParaRPr lang="en-GB" sz="1000" b="1" i="0" u="none" strike="noStrike" dirty="0">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b="1" u="none" strike="noStrike" dirty="0">
                          <a:effectLst/>
                        </a:rPr>
                        <a:t>22,326.99</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6"/>
                  </a:ext>
                </a:extLst>
              </a:tr>
              <a:tr h="208910">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Interest on deposit account</a:t>
                      </a:r>
                      <a:endParaRPr lang="en-GB" sz="1000" b="0"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dirty="0">
                          <a:effectLst/>
                        </a:rPr>
                        <a:t>14.19</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156102" marR="6504" marT="6504" marB="0" anchor="ctr"/>
                </a:tc>
                <a:tc>
                  <a:txBody>
                    <a:bodyPr/>
                    <a:lstStyle/>
                    <a:p>
                      <a:pPr algn="l" fontAlgn="b"/>
                      <a:r>
                        <a:rPr lang="en-GB" sz="1000" u="none" strike="noStrike">
                          <a:effectLst/>
                        </a:rPr>
                        <a:t>£</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7"/>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TOTAL INCOME</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b"/>
                      <a:r>
                        <a:rPr lang="en-GB" sz="1000" u="none" strike="noStrike" dirty="0">
                          <a:effectLst/>
                        </a:rPr>
                        <a:t>19,687.20</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Current account as at 31/03/22</a:t>
                      </a:r>
                      <a:endParaRPr lang="en-GB" sz="1000" b="1" i="0" u="none" strike="noStrike">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u="none" strike="noStrike">
                          <a:effectLst/>
                        </a:rPr>
                        <a:t>6,796.47</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8"/>
                  </a:ext>
                </a:extLst>
              </a:tr>
              <a:tr h="208910">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Deposit account as at 31/03/22</a:t>
                      </a:r>
                      <a:endParaRPr lang="en-GB" sz="1000" b="1" i="0" u="none" strike="noStrike">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u="none" strike="noStrike">
                          <a:effectLst/>
                        </a:rPr>
                        <a:t>17,045.53</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09"/>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a:effectLst/>
                        </a:rPr>
                        <a:t>EXPENDITURE</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TOTAL (all cash in hand at bank) as at 31/03/22</a:t>
                      </a:r>
                      <a:endParaRPr lang="en-GB" sz="1000" b="1" i="0" u="none" strike="noStrike" dirty="0">
                        <a:solidFill>
                          <a:srgbClr val="000000"/>
                        </a:solidFill>
                        <a:effectLst/>
                        <a:latin typeface="Calibri" panose="020F0502020204030204" pitchFamily="34" charset="0"/>
                      </a:endParaRPr>
                    </a:p>
                  </a:txBody>
                  <a:tcPr marL="156102" marR="6504" marT="6504" marB="0" anchor="ctr"/>
                </a:tc>
                <a:tc>
                  <a:txBody>
                    <a:bodyPr/>
                    <a:lstStyle/>
                    <a:p>
                      <a:pPr algn="r" fontAlgn="b"/>
                      <a:r>
                        <a:rPr lang="en-GB" sz="1000" b="1" u="none" strike="noStrike" dirty="0">
                          <a:effectLst/>
                        </a:rPr>
                        <a:t>23,842.00</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0"/>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Insurance</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a:effectLst/>
                        </a:rPr>
                        <a:t>6,005.69</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1"/>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Maintenance &amp; repairs</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a:effectLst/>
                        </a:rPr>
                        <a:t>6,871.16</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Increase in current account funds:</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b"/>
                      <a:r>
                        <a:rPr lang="en-GB" sz="1000" u="none" strike="noStrike">
                          <a:effectLst/>
                        </a:rPr>
                        <a:t>-4,499.18</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2"/>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Water &amp; sewage</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a:effectLst/>
                        </a:rPr>
                        <a:t>1,229.97</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Increase in deposit account funds:</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b"/>
                      <a:r>
                        <a:rPr lang="en-GB" sz="1000" u="none" strike="noStrike">
                          <a:effectLst/>
                        </a:rPr>
                        <a:t>6,014.19</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3"/>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Fire system</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a:effectLst/>
                        </a:rPr>
                        <a:t>1,245.48</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 </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4"/>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Fuel oil</a:t>
                      </a:r>
                      <a:endParaRPr lang="en-GB" sz="1000" b="0"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a:effectLst/>
                        </a:rPr>
                        <a:t>2,454.89</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b="1" u="none" strike="noStrike" dirty="0">
                          <a:effectLst/>
                        </a:rPr>
                        <a:t>Total additional funds in hand:</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b"/>
                      <a:r>
                        <a:rPr lang="en-GB" sz="1000" b="1" u="none" strike="noStrike" dirty="0">
                          <a:effectLst/>
                        </a:rPr>
                        <a:t>1,515.01</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5"/>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Window cleaning</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a:effectLst/>
                        </a:rPr>
                        <a:t>365.00</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dirty="0">
                          <a:effectLst/>
                        </a:rPr>
                        <a:t> </a:t>
                      </a:r>
                      <a:endParaRPr lang="en-GB" sz="1000" b="1"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1" i="1"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1"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6"/>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Administration</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a:effectLst/>
                        </a:rPr>
                        <a:t>0.00</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1"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1"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7"/>
                  </a:ext>
                </a:extLst>
              </a:tr>
              <a:tr h="208910">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Legal &amp; property services</a:t>
                      </a:r>
                      <a:endParaRPr lang="en-GB" sz="1000" b="0" i="0" u="none" strike="noStrike">
                        <a:solidFill>
                          <a:srgbClr val="000000"/>
                        </a:solidFill>
                        <a:effectLst/>
                        <a:latin typeface="Symbol" panose="05050102010706020507" pitchFamily="18" charset="2"/>
                      </a:endParaRPr>
                    </a:p>
                  </a:txBody>
                  <a:tcPr marL="78051" marR="6504" marT="6504" marB="0" anchor="ctr"/>
                </a:tc>
                <a:tc>
                  <a:txBody>
                    <a:bodyPr/>
                    <a:lstStyle/>
                    <a:p>
                      <a:pPr algn="r" fontAlgn="ctr"/>
                      <a:r>
                        <a:rPr lang="en-GB" sz="1000" u="none" strike="noStrike">
                          <a:effectLst/>
                        </a:rPr>
                        <a:t>0.00</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endParaRPr lang="en-GB" dirty="0"/>
                    </a:p>
                  </a:txBody>
                  <a:tcPr marL="78051" marR="6504" marT="6504" marB="0" anchor="ctr"/>
                </a:tc>
                <a:tc>
                  <a:txBody>
                    <a:bodyPr/>
                    <a:lstStyle/>
                    <a:p>
                      <a:endParaRPr lang="en-GB" dirty="0"/>
                    </a:p>
                  </a:txBody>
                  <a:tcPr marL="6504" marR="6504" marT="6504" marB="0" anchor="ctr"/>
                </a:tc>
                <a:tc>
                  <a:txBody>
                    <a:bodyPr/>
                    <a:lstStyle/>
                    <a:p>
                      <a:pPr algn="l" fontAlgn="b"/>
                      <a:r>
                        <a:rPr lang="en-GB" sz="900" u="none" strike="noStrike">
                          <a:effectLst/>
                        </a:rPr>
                        <a:t> </a:t>
                      </a:r>
                      <a:endParaRPr lang="en-GB" sz="900" b="0" i="1"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8"/>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       TOTAL EXPENDITURE</a:t>
                      </a:r>
                      <a:endParaRPr lang="en-GB" sz="1000" b="1" i="0" u="none" strike="noStrike" dirty="0">
                        <a:solidFill>
                          <a:srgbClr val="000000"/>
                        </a:solidFill>
                        <a:effectLst/>
                        <a:latin typeface="Symbol" panose="05050102010706020507" pitchFamily="18" charset="2"/>
                      </a:endParaRPr>
                    </a:p>
                  </a:txBody>
                  <a:tcPr marL="78051" marR="6504" marT="6504" marB="0" anchor="ctr"/>
                </a:tc>
                <a:tc>
                  <a:txBody>
                    <a:bodyPr/>
                    <a:lstStyle/>
                    <a:p>
                      <a:pPr algn="r" fontAlgn="b"/>
                      <a:r>
                        <a:rPr lang="en-GB" sz="1000" b="1" u="none" strike="noStrike" dirty="0">
                          <a:effectLst/>
                        </a:rPr>
                        <a:t>18,172.19</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78051" marR="6504" marT="6504" marB="0" anchor="ctr"/>
                </a:tc>
                <a:tc>
                  <a:txBody>
                    <a:bodyPr/>
                    <a:lstStyle/>
                    <a:p>
                      <a:pPr algn="l" fontAlgn="b"/>
                      <a:r>
                        <a:rPr lang="en-GB" sz="1000" u="none" strike="noStrike">
                          <a:effectLst/>
                        </a:rPr>
                        <a:t> </a:t>
                      </a:r>
                      <a:endParaRPr lang="en-GB" sz="1000" b="0" i="1"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1"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19"/>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78051" marR="6504" marT="6504" marB="0" anchor="ctr"/>
                </a:tc>
                <a:tc>
                  <a:txBody>
                    <a:bodyPr/>
                    <a:lstStyle/>
                    <a:p>
                      <a:pPr algn="l" fontAlgn="b"/>
                      <a:r>
                        <a:rPr lang="en-GB" sz="1000" u="none" strike="noStrike">
                          <a:effectLst/>
                        </a:rPr>
                        <a:t> </a:t>
                      </a:r>
                      <a:endParaRPr lang="en-GB" sz="1000" b="0" i="1"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1"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20"/>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 </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dirty="0">
                          <a:effectLst/>
                        </a:rPr>
                        <a:t>£</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78051"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1"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21"/>
                  </a:ext>
                </a:extLst>
              </a:tr>
              <a:tr h="201171">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1000" b="1" u="none" strike="noStrike" dirty="0">
                          <a:effectLst/>
                        </a:rPr>
                        <a:t>Net income/(deficit)</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b="1" u="none" strike="noStrike" dirty="0">
                          <a:effectLst/>
                        </a:rPr>
                        <a:t>1,515.01</a:t>
                      </a:r>
                      <a:endParaRPr lang="en-GB" sz="10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r" fontAlgn="ctr"/>
                      <a:r>
                        <a:rPr lang="en-GB" sz="1000" u="none" strike="noStrike">
                          <a:effectLst/>
                        </a:rPr>
                        <a:t> </a:t>
                      </a:r>
                      <a:endParaRPr lang="en-GB" sz="1000" b="1"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1000" u="none" strike="noStrike">
                          <a:effectLst/>
                        </a:rPr>
                        <a:t> </a:t>
                      </a:r>
                      <a:endParaRPr lang="en-GB" sz="1000" b="0" i="1" u="none" strike="noStrike">
                        <a:solidFill>
                          <a:srgbClr val="000000"/>
                        </a:solidFill>
                        <a:effectLst/>
                        <a:latin typeface="Calibri" panose="020F0502020204030204" pitchFamily="34" charset="0"/>
                      </a:endParaRPr>
                    </a:p>
                  </a:txBody>
                  <a:tcPr marL="78051" marR="6504" marT="6504" marB="0" anchor="ctr"/>
                </a:tc>
                <a:tc>
                  <a:txBody>
                    <a:bodyPr/>
                    <a:lstStyle/>
                    <a:p>
                      <a:pPr algn="l" fontAlgn="b"/>
                      <a:r>
                        <a:rPr lang="en-GB" sz="1000" u="none" strike="noStrike" dirty="0">
                          <a:effectLst/>
                        </a:rPr>
                        <a:t> </a:t>
                      </a:r>
                      <a:endParaRPr lang="en-GB" sz="1000" b="0" i="1"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1" u="none" strike="noStrike">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22"/>
                  </a:ext>
                </a:extLst>
              </a:tr>
              <a:tr h="193434">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ctr"/>
                      <a:r>
                        <a:rPr lang="en-GB" sz="900" u="none" strike="noStrike" dirty="0">
                          <a:effectLst/>
                        </a:rPr>
                        <a:t> </a:t>
                      </a:r>
                      <a:endParaRPr lang="en-GB" sz="900" b="1"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6504" marR="6504" marT="6504" marB="0" anchor="ct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6504" marR="6504" marT="6504" marB="0" anchor="ct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898775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3515</TotalTime>
  <Words>1477</Words>
  <Application>Microsoft Office PowerPoint</Application>
  <PresentationFormat>Widescreen</PresentationFormat>
  <Paragraphs>365</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Symbol</vt:lpstr>
      <vt:lpstr>Office Theme</vt:lpstr>
      <vt:lpstr>Worksheet</vt:lpstr>
      <vt:lpstr>St. Mary’s School Building Management Committee (SBMC)</vt:lpstr>
      <vt:lpstr>St. Mary’s School Building Management Committee </vt:lpstr>
      <vt:lpstr>Who is on the SBMC currently ?</vt:lpstr>
      <vt:lpstr>SBMC - accounts for 2022/23 (unaudited)</vt:lpstr>
      <vt:lpstr>SBMC – key highlights from 2020-2023 (1)</vt:lpstr>
      <vt:lpstr>SBMC – key highlights from 2020-2023 (2)</vt:lpstr>
      <vt:lpstr>SBMC – key highlights from 2020-2023 (3)</vt:lpstr>
      <vt:lpstr>Appendix</vt:lpstr>
      <vt:lpstr>SBMC - accounts summary 2019-2022</vt:lpstr>
      <vt:lpstr>SBMC - financial overview – 2004 to date</vt:lpstr>
      <vt:lpstr>St. Mary’s School Building – occupancy – 2005 to 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School Building Management Committee</dc:title>
  <dc:creator>Microsoft account</dc:creator>
  <cp:lastModifiedBy>BrattonPC Clerk</cp:lastModifiedBy>
  <cp:revision>40</cp:revision>
  <dcterms:created xsi:type="dcterms:W3CDTF">2023-03-30T20:26:30Z</dcterms:created>
  <dcterms:modified xsi:type="dcterms:W3CDTF">2023-04-25T09:45:53Z</dcterms:modified>
</cp:coreProperties>
</file>