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1" r:id="rId4"/>
    <p:sldId id="258" r:id="rId5"/>
    <p:sldId id="262" r:id="rId6"/>
    <p:sldId id="263" r:id="rId7"/>
    <p:sldId id="272" r:id="rId8"/>
    <p:sldId id="261" r:id="rId9"/>
    <p:sldId id="268" r:id="rId10"/>
    <p:sldId id="269" r:id="rId11"/>
    <p:sldId id="267" r:id="rId12"/>
    <p:sldId id="275" r:id="rId13"/>
    <p:sldId id="273" r:id="rId14"/>
    <p:sldId id="274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F933-47FB-AD2E-5D98-B1D64BA65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1F19C-5F11-ED64-5239-22CB76BC6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EC85D-F170-F646-A834-4186D160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BB2D9-25C6-DAAE-745C-B574C958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2899-04F5-92A2-6CC2-C8A9CEEEC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4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58BAF-3D93-F2A2-4245-6871D81D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1EDA3E-70DF-381C-BA8F-3C09FF8EB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5000F-E5C0-FE84-777A-CF475852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6CEB7-F241-879F-A183-1D2E32CF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15F96-7C6C-4E7B-DAC1-FA8FFCC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8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9E4B9-0ACC-F1BE-175A-E26070579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3E59E-2643-D255-EB19-66A29FFDB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3FF62-F925-955C-BF1B-5668C7CB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0FDF8-A8B0-8940-A6E9-1929BE48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9F57-5665-0109-9920-13595301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922C-AC32-40E8-E378-EBC3EA6B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349FD-E8CF-3D4C-691C-DC28309CD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9A41B-474B-4F2E-AA15-CEBD56B0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7888-0648-A5AA-4F88-0034C852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AB50C-F61A-9F90-49B6-62A2F9B9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3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5EA0-3EE8-C95F-8FD3-41AE1C18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7959C-B69F-92CF-4C93-EB38EC074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86479-42CB-8B1A-D91B-BE9BF6DF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AE32E-FC4F-B178-A991-7355A0A4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FB4C9-CFC5-2C47-F3A8-A04F5AE8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6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01B5-D59A-4822-A861-F33A974E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357CD-9B3D-58F8-5B0A-747616E53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67881-9B59-C526-6710-09A984A46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72680-61CB-5CBF-F3D3-954D7E26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B3489-7487-16B9-0806-57822068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3A6DE-B4B4-9A38-6ADF-44311782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35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76DD-E605-E9B6-2D8E-ACFB960FB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43F20-D980-A331-F38D-999B33596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23B42-7743-0C3B-CAE7-7DF475B6F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683F6-44A8-0E79-7F30-3E55F427D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1E49A-7206-6114-7C53-DA77C4D5C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43FAD8-6007-43AF-A163-A54F9F55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D0E5A-4321-2C04-1949-813054BD4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A5A66-127B-0F21-105A-A03EAA41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7E18-89FE-D3F7-E357-86D30E7F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92CC8-F427-BE8E-363D-00DAAC2E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EF9BE-270E-BC49-41DF-B465AB1A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31AD2-0A3B-F3E6-579A-BB77FD7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0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FB169-E797-DD54-571F-FD017EA5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AEF9E-D457-2898-1BC7-210D68B6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8BFB5-C701-8C9F-00B9-FE4F12A9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8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1567-8CAF-F470-0518-0D2B5732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7A5C-2BF2-F21B-089D-A738B699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D0D9-E8E5-2010-B44A-58066D7C7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31378-6A7D-62C2-43A4-74BEFDB9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5F09A-E76D-40D5-B721-356B6DC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F8A59-1811-8354-B627-DBEB1CAA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40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CD46-87AE-0C8F-39BE-B3653E5E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0B8C9-FC80-F475-044C-B6F85EF24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D8168-65A5-8EEE-3835-11C69B389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B6925-A825-6EF0-EBC9-9EE3F14A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AF8AF-2613-A1EB-30D2-88D9DFF0A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1017F-77CD-DDB8-8E80-E2033533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1CBF3-8101-8152-C1C8-8F92AC6F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252B9-09F4-999A-83FA-3517D7CAA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249F2-42B1-64D3-9F01-D6AB8E8A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09A5-89C9-486F-9B7E-777767BD2B1E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C3F51-10A0-720A-F421-C89BE578E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F3E8-E505-BE79-3DF1-4B784AF33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154B5-CF26-4435-B479-31F67471B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0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Relationship Id="rId1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1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1.jp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21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image" Target="../media/image1.jpg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6.svg"/><Relationship Id="rId22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" y="50800"/>
            <a:ext cx="12101688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1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12164907" cy="6893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B0E5F-07D2-D152-F4DC-7E7F167EADC5}"/>
              </a:ext>
            </a:extLst>
          </p:cNvPr>
          <p:cNvSpPr txBox="1"/>
          <p:nvPr/>
        </p:nvSpPr>
        <p:spPr>
          <a:xfrm>
            <a:off x="4286250" y="706379"/>
            <a:ext cx="7702867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u="sng" dirty="0"/>
              <a:t>Infrastructure</a:t>
            </a:r>
            <a:r>
              <a:rPr lang="en-US" sz="4000" dirty="0"/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Utilities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Roads &amp; Traffic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Facilities 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12" name="Graphic 11" descr="Car with solid fill">
            <a:extLst>
              <a:ext uri="{FF2B5EF4-FFF2-40B4-BE49-F238E27FC236}">
                <a16:creationId xmlns:a16="http://schemas.microsoft.com/office/drawing/2014/main" id="{4D03357F-CD4C-34FC-370A-EB4806D83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7275" y="1992173"/>
            <a:ext cx="914400" cy="914400"/>
          </a:xfrm>
          <a:prstGeom prst="rect">
            <a:avLst/>
          </a:prstGeom>
        </p:spPr>
      </p:pic>
      <p:pic>
        <p:nvPicPr>
          <p:cNvPr id="14" name="Graphic 13" descr="Cell Tower with solid fill">
            <a:extLst>
              <a:ext uri="{FF2B5EF4-FFF2-40B4-BE49-F238E27FC236}">
                <a16:creationId xmlns:a16="http://schemas.microsoft.com/office/drawing/2014/main" id="{A84DBC49-1F94-C5AE-AA5C-802EE8C2C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3274" y="3568701"/>
            <a:ext cx="914400" cy="914400"/>
          </a:xfrm>
          <a:prstGeom prst="rect">
            <a:avLst/>
          </a:prstGeom>
        </p:spPr>
      </p:pic>
      <p:pic>
        <p:nvPicPr>
          <p:cNvPr id="18" name="Graphic 17" descr="Monster Truck outline">
            <a:extLst>
              <a:ext uri="{FF2B5EF4-FFF2-40B4-BE49-F238E27FC236}">
                <a16:creationId xmlns:a16="http://schemas.microsoft.com/office/drawing/2014/main" id="{2871B531-A8F8-980A-629C-8CF3908826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44100" y="1077773"/>
            <a:ext cx="914400" cy="914400"/>
          </a:xfrm>
          <a:prstGeom prst="rect">
            <a:avLst/>
          </a:prstGeom>
        </p:spPr>
      </p:pic>
      <p:pic>
        <p:nvPicPr>
          <p:cNvPr id="7" name="Graphic 6" descr="Road outline">
            <a:extLst>
              <a:ext uri="{FF2B5EF4-FFF2-40B4-BE49-F238E27FC236}">
                <a16:creationId xmlns:a16="http://schemas.microsoft.com/office/drawing/2014/main" id="{9980683F-3D61-55CA-AF9F-115717D962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58423" y="4962525"/>
            <a:ext cx="914400" cy="914400"/>
          </a:xfrm>
          <a:prstGeom prst="rect">
            <a:avLst/>
          </a:prstGeom>
        </p:spPr>
      </p:pic>
      <p:pic>
        <p:nvPicPr>
          <p:cNvPr id="13" name="Graphic 12" descr="Bus with solid fill">
            <a:extLst>
              <a:ext uri="{FF2B5EF4-FFF2-40B4-BE49-F238E27FC236}">
                <a16:creationId xmlns:a16="http://schemas.microsoft.com/office/drawing/2014/main" id="{F974EBB3-BCEB-3746-F6D4-DDA41B4DDA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61772" y="5246746"/>
            <a:ext cx="914400" cy="914400"/>
          </a:xfrm>
          <a:prstGeom prst="rect">
            <a:avLst/>
          </a:prstGeom>
        </p:spPr>
      </p:pic>
      <p:pic>
        <p:nvPicPr>
          <p:cNvPr id="15" name="Graphic 14" descr="Gnome outline">
            <a:extLst>
              <a:ext uri="{FF2B5EF4-FFF2-40B4-BE49-F238E27FC236}">
                <a16:creationId xmlns:a16="http://schemas.microsoft.com/office/drawing/2014/main" id="{A548FAF7-E760-AAC9-A683-8DBEF175AE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612295" y="5922014"/>
            <a:ext cx="478263" cy="4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2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12164907" cy="6893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B0E5F-07D2-D152-F4DC-7E7F167EADC5}"/>
              </a:ext>
            </a:extLst>
          </p:cNvPr>
          <p:cNvSpPr txBox="1"/>
          <p:nvPr/>
        </p:nvSpPr>
        <p:spPr>
          <a:xfrm>
            <a:off x="4165600" y="619760"/>
            <a:ext cx="770128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u="sng" dirty="0"/>
              <a:t>Social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What makes the          of the village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Community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23DEB024-1D95-2837-29F2-42D560AC6FA4}"/>
              </a:ext>
            </a:extLst>
          </p:cNvPr>
          <p:cNvSpPr/>
          <p:nvPr/>
        </p:nvSpPr>
        <p:spPr>
          <a:xfrm>
            <a:off x="8452483" y="1713190"/>
            <a:ext cx="428625" cy="35373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Park scene with solid fill">
            <a:extLst>
              <a:ext uri="{FF2B5EF4-FFF2-40B4-BE49-F238E27FC236}">
                <a16:creationId xmlns:a16="http://schemas.microsoft.com/office/drawing/2014/main" id="{243571E3-B05D-9CC9-BE4F-C39C2F70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7015" y="4970145"/>
            <a:ext cx="914400" cy="914400"/>
          </a:xfrm>
          <a:prstGeom prst="rect">
            <a:avLst/>
          </a:prstGeom>
        </p:spPr>
      </p:pic>
      <p:pic>
        <p:nvPicPr>
          <p:cNvPr id="28" name="Graphic 27" descr="Family with two children outline">
            <a:extLst>
              <a:ext uri="{FF2B5EF4-FFF2-40B4-BE49-F238E27FC236}">
                <a16:creationId xmlns:a16="http://schemas.microsoft.com/office/drawing/2014/main" id="{81397505-E56A-FA2F-D6D5-E25A9E7E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16240" y="3237230"/>
            <a:ext cx="914400" cy="914400"/>
          </a:xfrm>
          <a:prstGeom prst="rect">
            <a:avLst/>
          </a:prstGeom>
        </p:spPr>
      </p:pic>
      <p:pic>
        <p:nvPicPr>
          <p:cNvPr id="30" name="Graphic 29" descr="Group success with solid fill">
            <a:extLst>
              <a:ext uri="{FF2B5EF4-FFF2-40B4-BE49-F238E27FC236}">
                <a16:creationId xmlns:a16="http://schemas.microsoft.com/office/drawing/2014/main" id="{C22EFDB3-0967-B58F-30EE-E7CEFD832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7840" y="2780030"/>
            <a:ext cx="914400" cy="914400"/>
          </a:xfrm>
          <a:prstGeom prst="rect">
            <a:avLst/>
          </a:prstGeom>
        </p:spPr>
      </p:pic>
      <p:pic>
        <p:nvPicPr>
          <p:cNvPr id="7" name="Graphic 6" descr="Soccer Goal outline">
            <a:extLst>
              <a:ext uri="{FF2B5EF4-FFF2-40B4-BE49-F238E27FC236}">
                <a16:creationId xmlns:a16="http://schemas.microsoft.com/office/drawing/2014/main" id="{848A85F0-977A-9C7A-0B48-CE617A348A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2262" y="5474335"/>
            <a:ext cx="914400" cy="914400"/>
          </a:xfrm>
          <a:prstGeom prst="rect">
            <a:avLst/>
          </a:prstGeom>
        </p:spPr>
      </p:pic>
      <p:pic>
        <p:nvPicPr>
          <p:cNvPr id="9" name="Graphic 8" descr="Child with balloon outline">
            <a:extLst>
              <a:ext uri="{FF2B5EF4-FFF2-40B4-BE49-F238E27FC236}">
                <a16:creationId xmlns:a16="http://schemas.microsoft.com/office/drawing/2014/main" id="{B5D3C211-51E5-888A-75A6-C93A49023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37786" y="4568825"/>
            <a:ext cx="914400" cy="914400"/>
          </a:xfrm>
          <a:prstGeom prst="rect">
            <a:avLst/>
          </a:prstGeom>
        </p:spPr>
      </p:pic>
      <p:pic>
        <p:nvPicPr>
          <p:cNvPr id="10" name="Graphic 9" descr="Gnome outline">
            <a:extLst>
              <a:ext uri="{FF2B5EF4-FFF2-40B4-BE49-F238E27FC236}">
                <a16:creationId xmlns:a16="http://schemas.microsoft.com/office/drawing/2014/main" id="{F042AD3D-3A9B-E43C-7308-1439ECAAD1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38829" y="3543637"/>
            <a:ext cx="478263" cy="4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8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750B1-4897-836D-A7B6-CECBA72DAA0E}"/>
              </a:ext>
            </a:extLst>
          </p:cNvPr>
          <p:cNvSpPr txBox="1"/>
          <p:nvPr/>
        </p:nvSpPr>
        <p:spPr>
          <a:xfrm>
            <a:off x="4084320" y="375920"/>
            <a:ext cx="7894320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r>
              <a:rPr lang="en-US" sz="4000" dirty="0"/>
              <a:t>What will this achieve?</a:t>
            </a: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C2C511D0-EAE3-4EAA-FEA6-351B01B46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4400" y="2926080"/>
            <a:ext cx="412496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8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750B1-4897-836D-A7B6-CECBA72DAA0E}"/>
              </a:ext>
            </a:extLst>
          </p:cNvPr>
          <p:cNvSpPr txBox="1"/>
          <p:nvPr/>
        </p:nvSpPr>
        <p:spPr>
          <a:xfrm>
            <a:off x="4084320" y="375920"/>
            <a:ext cx="7894320" cy="62478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Scope for Neighbourhood Plan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Areas Parish Council see as normal business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Good ideas to be implemented outside of plan – by villagers, if they want them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Areas outside of Parish responsibility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Graphic 3" descr="Clipboard Checked with solid fill">
            <a:extLst>
              <a:ext uri="{FF2B5EF4-FFF2-40B4-BE49-F238E27FC236}">
                <a16:creationId xmlns:a16="http://schemas.microsoft.com/office/drawing/2014/main" id="{5BEACDE6-0EF6-0CBF-CBA7-B724F0422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0400" y="4160520"/>
            <a:ext cx="224028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8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750B1-4897-836D-A7B6-CECBA72DAA0E}"/>
              </a:ext>
            </a:extLst>
          </p:cNvPr>
          <p:cNvSpPr txBox="1"/>
          <p:nvPr/>
        </p:nvSpPr>
        <p:spPr>
          <a:xfrm>
            <a:off x="4084320" y="375920"/>
            <a:ext cx="7894320" cy="637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r>
              <a:rPr lang="en-US" sz="4000" b="1" u="sng" dirty="0"/>
              <a:t>Housing Site Assessment</a:t>
            </a:r>
          </a:p>
          <a:p>
            <a:endParaRPr lang="en-US" sz="4000" b="1" u="sng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Over 20 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Need to be assessed by a standard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Criteria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May get rejected for various reasons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Externally assessed - impartiality</a:t>
            </a:r>
          </a:p>
          <a:p>
            <a:endParaRPr lang="en-US" sz="4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5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750B1-4897-836D-A7B6-CECBA72DAA0E}"/>
              </a:ext>
            </a:extLst>
          </p:cNvPr>
          <p:cNvSpPr txBox="1"/>
          <p:nvPr/>
        </p:nvSpPr>
        <p:spPr>
          <a:xfrm>
            <a:off x="4084320" y="375920"/>
            <a:ext cx="7894320" cy="587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r>
              <a:rPr lang="en-US" sz="4000" dirty="0"/>
              <a:t>And then……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We review</a:t>
            </a:r>
          </a:p>
          <a:p>
            <a:pPr algn="ctr"/>
            <a:r>
              <a:rPr lang="en-US" sz="4000" dirty="0"/>
              <a:t>We recommend</a:t>
            </a:r>
          </a:p>
          <a:p>
            <a:pPr algn="ctr"/>
            <a:r>
              <a:rPr lang="en-US" sz="4000" dirty="0"/>
              <a:t>We consult………with you</a:t>
            </a:r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</p:txBody>
      </p:sp>
      <p:pic>
        <p:nvPicPr>
          <p:cNvPr id="6" name="Graphic 5" descr="Group of people with solid fill">
            <a:extLst>
              <a:ext uri="{FF2B5EF4-FFF2-40B4-BE49-F238E27FC236}">
                <a16:creationId xmlns:a16="http://schemas.microsoft.com/office/drawing/2014/main" id="{95A80D90-00C5-2FFF-9CE9-FF85F0A71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4560" y="4206240"/>
            <a:ext cx="4318000" cy="2048212"/>
          </a:xfrm>
          <a:prstGeom prst="rect">
            <a:avLst/>
          </a:prstGeom>
        </p:spPr>
      </p:pic>
      <p:pic>
        <p:nvPicPr>
          <p:cNvPr id="7" name="Graphic 6" descr="Gnome outline">
            <a:extLst>
              <a:ext uri="{FF2B5EF4-FFF2-40B4-BE49-F238E27FC236}">
                <a16:creationId xmlns:a16="http://schemas.microsoft.com/office/drawing/2014/main" id="{56B8625A-8DCC-4C1E-2E7A-08AF0D0D9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50976" y="5776189"/>
            <a:ext cx="478263" cy="4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1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750B1-4897-836D-A7B6-CECBA72DAA0E}"/>
              </a:ext>
            </a:extLst>
          </p:cNvPr>
          <p:cNvSpPr txBox="1"/>
          <p:nvPr/>
        </p:nvSpPr>
        <p:spPr>
          <a:xfrm>
            <a:off x="4084320" y="375920"/>
            <a:ext cx="789432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r>
              <a:rPr lang="en-US" sz="4400" dirty="0">
                <a:latin typeface="Abadi" panose="020B0604020104020204" pitchFamily="34" charset="0"/>
              </a:rPr>
              <a:t>………Make a plan</a:t>
            </a: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r>
              <a:rPr lang="en-US" sz="4400" dirty="0">
                <a:latin typeface="Abadi" panose="020B0604020104020204" pitchFamily="34" charset="0"/>
              </a:rPr>
              <a:t>(not as simple as that……..but you get the drift) </a:t>
            </a: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</p:txBody>
      </p:sp>
      <p:pic>
        <p:nvPicPr>
          <p:cNvPr id="4" name="Graphic 3" descr="Graph and note paper pads with pencil">
            <a:extLst>
              <a:ext uri="{FF2B5EF4-FFF2-40B4-BE49-F238E27FC236}">
                <a16:creationId xmlns:a16="http://schemas.microsoft.com/office/drawing/2014/main" id="{1890BC89-55D3-9196-0FAB-AC31A7B48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5188" y="3961269"/>
            <a:ext cx="2693531" cy="26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5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750B1-4897-836D-A7B6-CECBA72DAA0E}"/>
              </a:ext>
            </a:extLst>
          </p:cNvPr>
          <p:cNvSpPr txBox="1"/>
          <p:nvPr/>
        </p:nvSpPr>
        <p:spPr>
          <a:xfrm>
            <a:off x="4084320" y="375920"/>
            <a:ext cx="7894320" cy="5570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r>
              <a:rPr lang="en-US" sz="4000" dirty="0"/>
              <a:t>Over 220 Questionnaires completed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A range of potential housing sites put forward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Steering Group set up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82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750B1-4897-836D-A7B6-CECBA72DAA0E}"/>
              </a:ext>
            </a:extLst>
          </p:cNvPr>
          <p:cNvSpPr txBox="1"/>
          <p:nvPr/>
        </p:nvSpPr>
        <p:spPr>
          <a:xfrm>
            <a:off x="4084320" y="375920"/>
            <a:ext cx="7894320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r>
              <a:rPr lang="en-US" sz="4000" dirty="0"/>
              <a:t>Feedback from questionnaires….</a:t>
            </a: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5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936D6-C124-1874-2A8B-4EE468DF2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448"/>
            <a:ext cx="7833360" cy="6842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8AE61-298A-BD00-2F15-208996770E28}"/>
              </a:ext>
            </a:extLst>
          </p:cNvPr>
          <p:cNvSpPr txBox="1"/>
          <p:nvPr/>
        </p:nvSpPr>
        <p:spPr>
          <a:xfrm>
            <a:off x="1152525" y="628650"/>
            <a:ext cx="20288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VALUE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29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EA12D7-C149-F9D4-CDE4-00C35635D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304800"/>
            <a:ext cx="8039100" cy="6657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6D514-9376-2E33-1687-40A177FC19E7}"/>
              </a:ext>
            </a:extLst>
          </p:cNvPr>
          <p:cNvSpPr txBox="1"/>
          <p:nvPr/>
        </p:nvSpPr>
        <p:spPr>
          <a:xfrm>
            <a:off x="857250" y="847725"/>
            <a:ext cx="2486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IMPROVE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5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42A4A-FFD3-5B92-9244-E27BD5F4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6675"/>
            <a:ext cx="9239250" cy="6791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F0194A-7D17-249E-331C-FF445B550622}"/>
              </a:ext>
            </a:extLst>
          </p:cNvPr>
          <p:cNvSpPr txBox="1"/>
          <p:nvPr/>
        </p:nvSpPr>
        <p:spPr>
          <a:xfrm>
            <a:off x="666750" y="533400"/>
            <a:ext cx="2362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TO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PROTECT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5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6750B1-4897-836D-A7B6-CECBA72DAA0E}"/>
              </a:ext>
            </a:extLst>
          </p:cNvPr>
          <p:cNvSpPr txBox="1"/>
          <p:nvPr/>
        </p:nvSpPr>
        <p:spPr>
          <a:xfrm>
            <a:off x="4084320" y="375920"/>
            <a:ext cx="7894320" cy="79714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r>
              <a:rPr lang="en-US" sz="4000" dirty="0"/>
              <a:t>Feedback from questionnaires….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r>
              <a:rPr lang="en-US" sz="4000" dirty="0"/>
              <a:t>	….Set up four sub groups</a:t>
            </a: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  <a:p>
            <a:pPr algn="ctr"/>
            <a:endParaRPr lang="en-US" sz="4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88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-121919"/>
            <a:ext cx="12164907" cy="6893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B0E5F-07D2-D152-F4DC-7E7F167EADC5}"/>
              </a:ext>
            </a:extLst>
          </p:cNvPr>
          <p:cNvSpPr txBox="1"/>
          <p:nvPr/>
        </p:nvSpPr>
        <p:spPr>
          <a:xfrm>
            <a:off x="4241800" y="436799"/>
            <a:ext cx="7701280" cy="60631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u="sng" dirty="0"/>
              <a:t>Environment &amp; Heritage</a:t>
            </a:r>
            <a:r>
              <a:rPr lang="en-US" sz="4000" dirty="0"/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What is important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What should be protected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What is valued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Environmental and nature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16" name="Graphic 15" descr="Deciduous tree with solid fill">
            <a:extLst>
              <a:ext uri="{FF2B5EF4-FFF2-40B4-BE49-F238E27FC236}">
                <a16:creationId xmlns:a16="http://schemas.microsoft.com/office/drawing/2014/main" id="{549F1165-CDDC-74AE-FD2A-0F3FEF743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7051" y="5431592"/>
            <a:ext cx="914400" cy="914400"/>
          </a:xfrm>
          <a:prstGeom prst="rect">
            <a:avLst/>
          </a:prstGeom>
        </p:spPr>
      </p:pic>
      <p:pic>
        <p:nvPicPr>
          <p:cNvPr id="24" name="Graphic 23" descr="Castle scene with solid fill">
            <a:extLst>
              <a:ext uri="{FF2B5EF4-FFF2-40B4-BE49-F238E27FC236}">
                <a16:creationId xmlns:a16="http://schemas.microsoft.com/office/drawing/2014/main" id="{5615E083-CEBD-EB85-379F-EE4B1EAC7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3268" y="634860"/>
            <a:ext cx="914400" cy="914400"/>
          </a:xfrm>
          <a:prstGeom prst="rect">
            <a:avLst/>
          </a:prstGeom>
        </p:spPr>
      </p:pic>
      <p:pic>
        <p:nvPicPr>
          <p:cNvPr id="26" name="Graphic 25" descr="Watering Plant outline">
            <a:extLst>
              <a:ext uri="{FF2B5EF4-FFF2-40B4-BE49-F238E27FC236}">
                <a16:creationId xmlns:a16="http://schemas.microsoft.com/office/drawing/2014/main" id="{CA81CA4D-E7C1-0BB0-8E56-C7A52B35A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5940" y="3235709"/>
            <a:ext cx="914400" cy="914400"/>
          </a:xfrm>
          <a:prstGeom prst="rect">
            <a:avLst/>
          </a:prstGeom>
        </p:spPr>
      </p:pic>
      <p:pic>
        <p:nvPicPr>
          <p:cNvPr id="32" name="Graphic 31" descr="Rainforest with solid fill">
            <a:extLst>
              <a:ext uri="{FF2B5EF4-FFF2-40B4-BE49-F238E27FC236}">
                <a16:creationId xmlns:a16="http://schemas.microsoft.com/office/drawing/2014/main" id="{A656B7C6-FCA8-B360-72D0-D4DB06F7ED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10850" y="692010"/>
            <a:ext cx="914400" cy="914400"/>
          </a:xfrm>
          <a:prstGeom prst="rect">
            <a:avLst/>
          </a:prstGeom>
        </p:spPr>
      </p:pic>
      <p:pic>
        <p:nvPicPr>
          <p:cNvPr id="34" name="Graphic 33" descr="Gnome outline">
            <a:extLst>
              <a:ext uri="{FF2B5EF4-FFF2-40B4-BE49-F238E27FC236}">
                <a16:creationId xmlns:a16="http://schemas.microsoft.com/office/drawing/2014/main" id="{4CCAB8EC-3356-AF10-6EE3-792816BF8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25713" y="6021734"/>
            <a:ext cx="478263" cy="478263"/>
          </a:xfrm>
          <a:prstGeom prst="rect">
            <a:avLst/>
          </a:prstGeom>
        </p:spPr>
      </p:pic>
      <p:pic>
        <p:nvPicPr>
          <p:cNvPr id="37" name="Graphic 36" descr="Acorn with solid fill">
            <a:extLst>
              <a:ext uri="{FF2B5EF4-FFF2-40B4-BE49-F238E27FC236}">
                <a16:creationId xmlns:a16="http://schemas.microsoft.com/office/drawing/2014/main" id="{43F6B0AB-CF9E-FC52-BA0E-4E04B940B7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0086" y="455849"/>
            <a:ext cx="914400" cy="914400"/>
          </a:xfrm>
          <a:prstGeom prst="rect">
            <a:avLst/>
          </a:prstGeom>
        </p:spPr>
      </p:pic>
      <p:pic>
        <p:nvPicPr>
          <p:cNvPr id="39" name="Graphic 38" descr="Hill scene outline">
            <a:extLst>
              <a:ext uri="{FF2B5EF4-FFF2-40B4-BE49-F238E27FC236}">
                <a16:creationId xmlns:a16="http://schemas.microsoft.com/office/drawing/2014/main" id="{2C9DF03F-128A-70BE-AC8E-6685037E51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20375" y="5128397"/>
            <a:ext cx="914400" cy="914400"/>
          </a:xfrm>
          <a:prstGeom prst="rect">
            <a:avLst/>
          </a:prstGeom>
        </p:spPr>
      </p:pic>
      <p:pic>
        <p:nvPicPr>
          <p:cNvPr id="41" name="Graphic 40" descr="Deciduous tree with solid fill">
            <a:extLst>
              <a:ext uri="{FF2B5EF4-FFF2-40B4-BE49-F238E27FC236}">
                <a16:creationId xmlns:a16="http://schemas.microsoft.com/office/drawing/2014/main" id="{51A90A71-7BC0-C56F-7C5F-ED86FCE978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77119" y="4979207"/>
            <a:ext cx="914400" cy="914400"/>
          </a:xfrm>
          <a:prstGeom prst="rect">
            <a:avLst/>
          </a:prstGeom>
        </p:spPr>
      </p:pic>
      <p:pic>
        <p:nvPicPr>
          <p:cNvPr id="43" name="Graphic 42" descr="Deciduous tree with solid fill">
            <a:extLst>
              <a:ext uri="{FF2B5EF4-FFF2-40B4-BE49-F238E27FC236}">
                <a16:creationId xmlns:a16="http://schemas.microsoft.com/office/drawing/2014/main" id="{01ABE2A0-10C5-818D-726D-6334C02223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85424" y="5585597"/>
            <a:ext cx="914400" cy="914400"/>
          </a:xfrm>
          <a:prstGeom prst="rect">
            <a:avLst/>
          </a:prstGeom>
        </p:spPr>
      </p:pic>
      <p:pic>
        <p:nvPicPr>
          <p:cNvPr id="45" name="Graphic 44" descr="Windmill with solid fill">
            <a:extLst>
              <a:ext uri="{FF2B5EF4-FFF2-40B4-BE49-F238E27FC236}">
                <a16:creationId xmlns:a16="http://schemas.microsoft.com/office/drawing/2014/main" id="{51A935BC-90B3-893A-41E9-1DD280DDDCF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562601" y="51283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7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0BDB96C-B1A6-5697-A3BC-7D10802BD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" y="1"/>
            <a:ext cx="12164907" cy="6893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B0E5F-07D2-D152-F4DC-7E7F167EADC5}"/>
              </a:ext>
            </a:extLst>
          </p:cNvPr>
          <p:cNvSpPr txBox="1"/>
          <p:nvPr/>
        </p:nvSpPr>
        <p:spPr>
          <a:xfrm>
            <a:off x="4165600" y="619760"/>
            <a:ext cx="7701280" cy="8156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u="sng" dirty="0"/>
              <a:t>Housing</a:t>
            </a:r>
            <a:r>
              <a:rPr lang="en-US" sz="4000" dirty="0"/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What we need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Type &amp; density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6" name="Graphic 5" descr="House with solid fill">
            <a:extLst>
              <a:ext uri="{FF2B5EF4-FFF2-40B4-BE49-F238E27FC236}">
                <a16:creationId xmlns:a16="http://schemas.microsoft.com/office/drawing/2014/main" id="{80AC73FA-36BF-47C0-F82D-C7B1791A3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824082" y="1570039"/>
            <a:ext cx="847725" cy="847725"/>
          </a:xfrm>
          <a:prstGeom prst="rect">
            <a:avLst/>
          </a:prstGeom>
        </p:spPr>
      </p:pic>
      <p:pic>
        <p:nvPicPr>
          <p:cNvPr id="28" name="Graphic 27" descr="Family with two children outline">
            <a:extLst>
              <a:ext uri="{FF2B5EF4-FFF2-40B4-BE49-F238E27FC236}">
                <a16:creationId xmlns:a16="http://schemas.microsoft.com/office/drawing/2014/main" id="{81397505-E56A-FA2F-D6D5-E25A9E7E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7421" y="5161280"/>
            <a:ext cx="914400" cy="914400"/>
          </a:xfrm>
          <a:prstGeom prst="rect">
            <a:avLst/>
          </a:prstGeom>
        </p:spPr>
      </p:pic>
      <p:pic>
        <p:nvPicPr>
          <p:cNvPr id="10" name="Graphic 9" descr="Cabin outline">
            <a:extLst>
              <a:ext uri="{FF2B5EF4-FFF2-40B4-BE49-F238E27FC236}">
                <a16:creationId xmlns:a16="http://schemas.microsoft.com/office/drawing/2014/main" id="{D2E0B9CE-52FA-699A-B0E7-DB05442B5F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4900" y="3124200"/>
            <a:ext cx="914400" cy="914400"/>
          </a:xfrm>
          <a:prstGeom prst="rect">
            <a:avLst/>
          </a:prstGeom>
        </p:spPr>
      </p:pic>
      <p:pic>
        <p:nvPicPr>
          <p:cNvPr id="13" name="Graphic 12" descr="Building Brick Wall outline">
            <a:extLst>
              <a:ext uri="{FF2B5EF4-FFF2-40B4-BE49-F238E27FC236}">
                <a16:creationId xmlns:a16="http://schemas.microsoft.com/office/drawing/2014/main" id="{4669C328-B843-7714-FE74-A985E64B9C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43700" y="4067175"/>
            <a:ext cx="914400" cy="914400"/>
          </a:xfrm>
          <a:prstGeom prst="rect">
            <a:avLst/>
          </a:prstGeom>
        </p:spPr>
      </p:pic>
      <p:pic>
        <p:nvPicPr>
          <p:cNvPr id="17" name="Graphic 16" descr="Suburban scene with solid fill">
            <a:extLst>
              <a:ext uri="{FF2B5EF4-FFF2-40B4-BE49-F238E27FC236}">
                <a16:creationId xmlns:a16="http://schemas.microsoft.com/office/drawing/2014/main" id="{11BA0F8B-D01D-172A-2ED1-B037601D3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26637" y="5008880"/>
            <a:ext cx="914400" cy="914400"/>
          </a:xfrm>
          <a:prstGeom prst="rect">
            <a:avLst/>
          </a:prstGeom>
        </p:spPr>
      </p:pic>
      <p:pic>
        <p:nvPicPr>
          <p:cNvPr id="21" name="Graphic 20" descr="Woman with cane outline">
            <a:extLst>
              <a:ext uri="{FF2B5EF4-FFF2-40B4-BE49-F238E27FC236}">
                <a16:creationId xmlns:a16="http://schemas.microsoft.com/office/drawing/2014/main" id="{9EDAE8E3-06B6-52E1-D668-0C8978F82D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86300" y="3764777"/>
            <a:ext cx="914400" cy="914400"/>
          </a:xfrm>
          <a:prstGeom prst="rect">
            <a:avLst/>
          </a:prstGeom>
        </p:spPr>
      </p:pic>
      <p:pic>
        <p:nvPicPr>
          <p:cNvPr id="27" name="Graphic 26" descr="Architecture outline">
            <a:extLst>
              <a:ext uri="{FF2B5EF4-FFF2-40B4-BE49-F238E27FC236}">
                <a16:creationId xmlns:a16="http://schemas.microsoft.com/office/drawing/2014/main" id="{93DF4547-441F-0B3C-8443-D18074C92F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53064" y="3741262"/>
            <a:ext cx="914400" cy="914400"/>
          </a:xfrm>
          <a:prstGeom prst="rect">
            <a:avLst/>
          </a:prstGeom>
        </p:spPr>
      </p:pic>
      <p:pic>
        <p:nvPicPr>
          <p:cNvPr id="29" name="Graphic 28" descr="Neighborhood outline">
            <a:extLst>
              <a:ext uri="{FF2B5EF4-FFF2-40B4-BE49-F238E27FC236}">
                <a16:creationId xmlns:a16="http://schemas.microsoft.com/office/drawing/2014/main" id="{F0E724D1-A9DA-00CF-1660-2DBDC523E8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86300" y="5298936"/>
            <a:ext cx="914400" cy="914400"/>
          </a:xfrm>
          <a:prstGeom prst="rect">
            <a:avLst/>
          </a:prstGeom>
        </p:spPr>
      </p:pic>
      <p:pic>
        <p:nvPicPr>
          <p:cNvPr id="32" name="Graphic 31" descr="Person in wheelchair outline">
            <a:extLst>
              <a:ext uri="{FF2B5EF4-FFF2-40B4-BE49-F238E27FC236}">
                <a16:creationId xmlns:a16="http://schemas.microsoft.com/office/drawing/2014/main" id="{4540AC68-FA88-3EC4-6DEB-E669A93010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01840" y="6075680"/>
            <a:ext cx="914400" cy="914400"/>
          </a:xfrm>
          <a:prstGeom prst="rect">
            <a:avLst/>
          </a:prstGeom>
        </p:spPr>
      </p:pic>
      <p:pic>
        <p:nvPicPr>
          <p:cNvPr id="33" name="Graphic 32" descr="Gnome outline">
            <a:extLst>
              <a:ext uri="{FF2B5EF4-FFF2-40B4-BE49-F238E27FC236}">
                <a16:creationId xmlns:a16="http://schemas.microsoft.com/office/drawing/2014/main" id="{E9E02774-66ED-C985-8A46-FD775E8886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40640" y="6379736"/>
            <a:ext cx="478263" cy="4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7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Buffery-King</dc:creator>
  <cp:lastModifiedBy>BrattonPC Clerk</cp:lastModifiedBy>
  <cp:revision>2</cp:revision>
  <dcterms:created xsi:type="dcterms:W3CDTF">2023-04-24T08:53:50Z</dcterms:created>
  <dcterms:modified xsi:type="dcterms:W3CDTF">2023-04-25T12:36:08Z</dcterms:modified>
</cp:coreProperties>
</file>